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7" r:id="rId2"/>
    <p:sldId id="547" r:id="rId3"/>
    <p:sldId id="676" r:id="rId4"/>
    <p:sldId id="419" r:id="rId5"/>
    <p:sldId id="705" r:id="rId6"/>
    <p:sldId id="606" r:id="rId7"/>
    <p:sldId id="608" r:id="rId8"/>
    <p:sldId id="670" r:id="rId9"/>
    <p:sldId id="690" r:id="rId10"/>
    <p:sldId id="548" r:id="rId11"/>
    <p:sldId id="672" r:id="rId12"/>
    <p:sldId id="671" r:id="rId13"/>
    <p:sldId id="674" r:id="rId14"/>
    <p:sldId id="673" r:id="rId15"/>
    <p:sldId id="675" r:id="rId16"/>
    <p:sldId id="677" r:id="rId17"/>
    <p:sldId id="681" r:id="rId18"/>
    <p:sldId id="678" r:id="rId19"/>
    <p:sldId id="610" r:id="rId20"/>
    <p:sldId id="679" r:id="rId21"/>
    <p:sldId id="699" r:id="rId22"/>
    <p:sldId id="680" r:id="rId23"/>
    <p:sldId id="682" r:id="rId24"/>
    <p:sldId id="700" r:id="rId25"/>
    <p:sldId id="683" r:id="rId26"/>
    <p:sldId id="706" r:id="rId27"/>
    <p:sldId id="707" r:id="rId28"/>
    <p:sldId id="684" r:id="rId29"/>
    <p:sldId id="685" r:id="rId30"/>
    <p:sldId id="686" r:id="rId31"/>
    <p:sldId id="687" r:id="rId32"/>
    <p:sldId id="611" r:id="rId33"/>
    <p:sldId id="688" r:id="rId34"/>
    <p:sldId id="689" r:id="rId35"/>
    <p:sldId id="694" r:id="rId36"/>
    <p:sldId id="692" r:id="rId37"/>
    <p:sldId id="693" r:id="rId38"/>
    <p:sldId id="695" r:id="rId39"/>
    <p:sldId id="696" r:id="rId40"/>
    <p:sldId id="697" r:id="rId41"/>
    <p:sldId id="715" r:id="rId42"/>
    <p:sldId id="698" r:id="rId43"/>
    <p:sldId id="701" r:id="rId44"/>
    <p:sldId id="703" r:id="rId45"/>
    <p:sldId id="704" r:id="rId46"/>
    <p:sldId id="708" r:id="rId47"/>
    <p:sldId id="709" r:id="rId48"/>
    <p:sldId id="711" r:id="rId49"/>
    <p:sldId id="649" r:id="rId50"/>
    <p:sldId id="651" r:id="rId51"/>
    <p:sldId id="712" r:id="rId52"/>
    <p:sldId id="713" r:id="rId53"/>
    <p:sldId id="714" r:id="rId54"/>
    <p:sldId id="654" r:id="rId55"/>
    <p:sldId id="717" r:id="rId56"/>
    <p:sldId id="716" r:id="rId57"/>
    <p:sldId id="724" r:id="rId58"/>
    <p:sldId id="719" r:id="rId59"/>
    <p:sldId id="718" r:id="rId60"/>
    <p:sldId id="720" r:id="rId61"/>
    <p:sldId id="721" r:id="rId62"/>
    <p:sldId id="722" r:id="rId63"/>
    <p:sldId id="723" r:id="rId64"/>
    <p:sldId id="660" r:id="rId65"/>
    <p:sldId id="725" r:id="rId66"/>
    <p:sldId id="726" r:id="rId67"/>
    <p:sldId id="727" r:id="rId68"/>
    <p:sldId id="728" r:id="rId69"/>
    <p:sldId id="659" r:id="rId70"/>
    <p:sldId id="729" r:id="rId71"/>
    <p:sldId id="730" r:id="rId72"/>
    <p:sldId id="273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552bf61e5bb04a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A5C"/>
    <a:srgbClr val="D09E00"/>
    <a:srgbClr val="0091C4"/>
    <a:srgbClr val="01BCFF"/>
    <a:srgbClr val="893CC2"/>
    <a:srgbClr val="692E96"/>
    <a:srgbClr val="C9F1FF"/>
    <a:srgbClr val="9A58CC"/>
    <a:srgbClr val="7A35AD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2857" autoAdjust="0"/>
  </p:normalViewPr>
  <p:slideViewPr>
    <p:cSldViewPr snapToGrid="0">
      <p:cViewPr varScale="1">
        <p:scale>
          <a:sx n="106" d="100"/>
          <a:sy n="106" d="100"/>
        </p:scale>
        <p:origin x="606" y="78"/>
      </p:cViewPr>
      <p:guideLst/>
    </p:cSldViewPr>
  </p:slideViewPr>
  <p:outlineViewPr>
    <p:cViewPr>
      <p:scale>
        <a:sx n="33" d="100"/>
        <a:sy n="33" d="100"/>
      </p:scale>
      <p:origin x="0" y="-322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62762DF2-05D7-4EA8-97EF-4D68D5280610}" type="datetimeFigureOut">
              <a:rPr lang="ko-KR" altLang="en-US" smtClean="0"/>
              <a:pPr/>
              <a:t>2023-01-25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360B67B5-417D-4B53-82BC-ED3A38E04C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081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0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74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94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801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3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62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467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15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35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91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9532-D6F3-44F2-8641-53694B9C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44399D-B860-4EA4-BD22-01BE462F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3F9D6-8302-44BF-83DF-13768BAC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02E0-1AC5-4802-BA8E-C0D746D38F4B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E919-B29B-4CCF-8809-60D62831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CEAB2-B756-4F1B-9D7E-42DC4B5F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6797-A913-4096-A975-F847748F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E7894-A25B-4D1C-99A0-95F37C7A7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42AA-9BA5-4AB4-BE81-4AA26A8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3E5A-3E11-49F5-86D1-B267671B7A55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117CD-9271-43F0-9B9C-7FFD71CB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F10D-3263-46C3-A82D-C9A596E6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1F307-5E50-4F4E-A40C-8162A8659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982C6-0F12-4AD0-95BC-9C7A7F5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2EEC-E0A3-498A-BC41-6403E1F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2E48-F00B-4532-ACD3-459491C33601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3DD4-3105-46CA-B6A4-84D1C22F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FEB9-2ECA-47B6-AE03-482B664C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4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3443-E158-4AD2-A0ED-6E0B152E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41C5-2E43-4BE4-A7FE-03388B91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21C7-9B53-4447-9749-51FA9644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313410" cy="365125"/>
          </a:xfrm>
        </p:spPr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0252E-D663-4917-9252-29F68DB0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596" y="6492528"/>
            <a:ext cx="666404" cy="365125"/>
          </a:xfrm>
        </p:spPr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9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0D6E-2915-431F-AAE1-187A246A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3110F-BC0B-44E7-8728-9AB4EC1D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5B339-FB81-431F-8128-F90E69E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BE50-E118-42F9-A2A2-6BBE4CB934C8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82C7-5FFB-40BC-88F7-93962E8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63D8-FBE7-4722-A8D3-3CE204D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ED50-1048-4746-BF0E-78980EF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9404-D708-4563-A5C8-CDA3BE45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EBF4-8397-4215-8C7F-5BAD42096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75030-48F6-447E-BDE5-9891B80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93926-DC2E-4009-B8E3-AC4CDBC3AFB2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3412D-6AF7-49AB-918A-66C79442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29752-220E-439D-9847-159AA3A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F1A53-CD1F-47B6-A621-B257E7F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AFBB1-333B-4131-B2FF-5ADA902A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BCAC4-ECA4-4BFC-96A4-7F955E60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A001C-5B9B-4F5A-B36F-3CAEC0FD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72032-571B-4CB3-8E2B-12E40427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8EFEC-E541-45EC-8B50-2BE62EB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82C1-50E5-473C-85E0-8ABC4E955D1D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0050E9-3893-434B-BDB5-C296010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08DB-1304-4FAF-AF18-826F138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FF0BA-9669-49A2-9014-B8EEA061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86974-C4DF-460F-A782-F835F157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C2D8-738D-4620-8E79-19D02484848D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8CC35-6015-4FE9-A90D-04F134B9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F0F622-B1E1-4032-900A-003ECA7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CB9434-E53E-4135-8056-F17BA2D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04AB-CD73-4F6D-9B3C-AD60E9DF2B1F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6BE91-A790-4CC9-990A-EAE93F31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6A32A-1708-4133-8E23-119E37A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1D43-B488-4368-8F65-D00222EE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14F8-BBA1-4149-9F61-5125456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2448C-E82C-48D4-8302-B9D289B5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60D1C-13ED-46AE-BD85-BBB3E99F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18F3-2CB8-4DE1-A077-EA4D885F1C5B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BD40D-33B6-4AB2-B074-B8AC8AD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EC5F1A-679F-4365-A302-4939810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43870-3285-4A72-9753-C882F514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EC8B4D-72BC-446D-8F35-F6F6B880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D69E9-C706-4D03-A794-B00D5350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7AFB-70FE-4519-BA9E-A1A31E55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29C7-AE10-4F8B-B80E-953C98E3FC42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A7297-35C6-4748-8D15-74BB88C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0C9B8-EF34-4521-9EF6-BB7DCEE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9EC9E1-59E9-4FF5-BC08-78419F3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AAAF5-7FC2-41B2-8EF7-AB18E6A4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0997E-A811-456D-84C3-C7C01A83E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864B-52EC-4077-B330-992A6CD65829}" type="datetime1">
              <a:rPr lang="ko-KR" altLang="en-US" smtClean="0"/>
              <a:t>2023-01-25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1F7-97A5-4EAC-8683-92824A88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03F4E-DE55-4B48-97BB-74C028949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12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2.png"/><Relationship Id="rId4" Type="http://schemas.openxmlformats.org/officeDocument/2006/relationships/image" Target="../media/image38.png"/><Relationship Id="rId9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2.png"/><Relationship Id="rId10" Type="http://schemas.openxmlformats.org/officeDocument/2006/relationships/image" Target="../media/image34.gif"/><Relationship Id="rId4" Type="http://schemas.openxmlformats.org/officeDocument/2006/relationships/image" Target="../media/image38.png"/><Relationship Id="rId9" Type="http://schemas.openxmlformats.org/officeDocument/2006/relationships/image" Target="../media/image35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34.gif"/><Relationship Id="rId4" Type="http://schemas.openxmlformats.org/officeDocument/2006/relationships/image" Target="../media/image38.png"/><Relationship Id="rId9" Type="http://schemas.openxmlformats.org/officeDocument/2006/relationships/image" Target="../media/image35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12.png"/><Relationship Id="rId10" Type="http://schemas.openxmlformats.org/officeDocument/2006/relationships/image" Target="../media/image34.gif"/><Relationship Id="rId4" Type="http://schemas.openxmlformats.org/officeDocument/2006/relationships/image" Target="../media/image38.png"/><Relationship Id="rId9" Type="http://schemas.openxmlformats.org/officeDocument/2006/relationships/image" Target="../media/image3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971820" y="5028626"/>
            <a:ext cx="180049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모바일시스템공학과</a:t>
            </a:r>
            <a:endParaRPr kumimoji="1" lang="en-US" altLang="ko-KR" sz="1400" dirty="0"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박찬호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5"/>
            <a:ext cx="10940538" cy="21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4400" b="1" dirty="0">
              <a:latin typeface="Noto Sans CJK KR" charset="-127"/>
              <a:ea typeface="Noto Sans CJK KR"/>
              <a:cs typeface="Noto Sans CJK KR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000" b="1" i="0" dirty="0">
                <a:solidFill>
                  <a:srgbClr val="222222"/>
                </a:solidFill>
                <a:effectLst/>
                <a:ea typeface="Noto Sans CJK KR"/>
              </a:rPr>
              <a:t>Denoising Diffusion Probabilistic Models</a:t>
            </a:r>
          </a:p>
          <a:p>
            <a:pPr>
              <a:lnSpc>
                <a:spcPct val="150000"/>
              </a:lnSpc>
            </a:pPr>
            <a:r>
              <a:rPr lang="nl-NL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Jonathan Ho, Ajay Jain, Pieter Abbeel</a:t>
            </a:r>
            <a:endParaRPr kumimoji="1" lang="en-US" altLang="ko-KR" sz="2400" b="1" dirty="0">
              <a:ea typeface="Noto Sans CJK KR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4999991-45A7-099C-53C8-526167D54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7701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Ho, Jonathan, Ajay Jain, and Pieter Abbeel. "Denoising diffusion probabilistic models." Advances in Neural Information Processing Systems 33 (2020): 6840-6851.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8565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Before Getting Started</a:t>
                      </a:r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Impacts of Diffusion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0686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Xiao,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Zhisheng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Karsten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Kreis, and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Arash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Vahdat. "Tackling the generative learning trilemma with denoising diffusion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gans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."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arXiv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preprint arXiv:2112.07804 (2021).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Text-to-Image Generators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DALL-E : 2 (not DALL-E : 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Stable diffusion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B9D9D1-7AF5-C934-4DB5-3717D3FF7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13" y="1409383"/>
            <a:ext cx="4220164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84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Before Getting Started</a:t>
                      </a:r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Impacts of Diffusion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7968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Leivada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Evelina, Elliot Murphy, and Gary Marcus. "DALL-E 2 Fails to Reliably Capture Common Syntactic Processes."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arXiv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preprint arXiv:2210.12889 (2022).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Text-to-Image Generators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DALL-E : 2 (not DALL-E : 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Stable diffusion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A1E96F5-D88F-FAB4-CB31-EE117665E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686" y="785559"/>
            <a:ext cx="6954313" cy="30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1D60E6-5640-0E98-A644-6ED6C93FEB99}"/>
              </a:ext>
            </a:extLst>
          </p:cNvPr>
          <p:cNvSpPr/>
          <p:nvPr/>
        </p:nvSpPr>
        <p:spPr>
          <a:xfrm>
            <a:off x="10139881" y="2264664"/>
            <a:ext cx="724277" cy="130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566FD-2E25-D8B9-EDA2-C8E7756BFD7F}"/>
              </a:ext>
            </a:extLst>
          </p:cNvPr>
          <p:cNvSpPr txBox="1"/>
          <p:nvPr/>
        </p:nvSpPr>
        <p:spPr>
          <a:xfrm>
            <a:off x="9834326" y="3766763"/>
            <a:ext cx="133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46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Before Getting Started</a:t>
                      </a:r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Impacts of Diffusion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13672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Saharia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Chitwan, et al. "Photorealistic Text-to-Image Diffusion Models with Deep Language Understanding."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arXiv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preprint arXiv:2205.11487 (2022).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Text-to-Image Generators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DALL-E : 2 (not DALL-E : 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Stable diffusion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3106A97-3DE5-3775-7574-784014C97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68" y="1079654"/>
            <a:ext cx="5140372" cy="323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B8380E4-06F2-12C6-8986-AC6B4B28AEAF}"/>
              </a:ext>
            </a:extLst>
          </p:cNvPr>
          <p:cNvSpPr/>
          <p:nvPr/>
        </p:nvSpPr>
        <p:spPr>
          <a:xfrm>
            <a:off x="8646060" y="968720"/>
            <a:ext cx="1195057" cy="9958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71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Before Getting Started</a:t>
                      </a:r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Impacts of Diffusion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51905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Rombach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Robin, et al. "High-resolution image synthesis with latent diffusion models." Proceedings of the IEEE/CVF Conference on Computer Vision and Pattern Recognition. 2022.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Text-to-Image Generators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DALL-E : 2 (not DALL-E : 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Stable diffusion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53A871-0493-7E20-09A2-4E60D333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56" y="1027197"/>
            <a:ext cx="6950043" cy="33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76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Before Getting Started</a:t>
                      </a:r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Impacts of Diffusion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Text-to-Image Generators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DALL-E : 2 (not DALL-E : 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Stable diffusion</a:t>
            </a: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6A84BF83-1B1A-E993-5438-2E15564D1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97779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9D8DAA-D8C4-EC9B-66AF-905C99A0C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B28AD0C-55B5-FCF0-0E23-F33F63920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2315"/>
            <a:ext cx="7020962" cy="468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38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Before Getting Started</a:t>
                      </a:r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Impacts of Diffusion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Text-to-Image Generators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DALL-E : 2 (not DALL-E : 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Imagen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Stable diffusion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9D8DAA-D8C4-EC9B-66AF-905C99A0C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99680D-741E-A239-208E-2E98CBAE7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28" y="883821"/>
            <a:ext cx="6897906" cy="509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132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0000"/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ELBO, Hierarchical VAE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Overview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Diffusion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Parameterizing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Architecture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72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77B7D-9966-5321-0E39-9B9C9E82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787203"/>
            <a:ext cx="8003177" cy="5344114"/>
          </a:xfrm>
          <a:prstGeom prst="rect">
            <a:avLst/>
          </a:prstGeom>
        </p:spPr>
      </p:pic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5A9A48EE-398B-0C38-E820-D2B013363550}"/>
              </a:ext>
            </a:extLst>
          </p:cNvPr>
          <p:cNvSpPr txBox="1"/>
          <p:nvPr/>
        </p:nvSpPr>
        <p:spPr>
          <a:xfrm>
            <a:off x="1080000" y="1080000"/>
            <a:ext cx="9905999" cy="618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 Taxonomy</a:t>
            </a:r>
          </a:p>
        </p:txBody>
      </p:sp>
    </p:spTree>
    <p:extLst>
      <p:ext uri="{BB962C8B-B14F-4D97-AF65-F5344CB8AC3E}">
        <p14:creationId xmlns:p14="http://schemas.microsoft.com/office/powerpoint/2010/main" val="67593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77B7D-9966-5321-0E39-9B9C9E82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787203"/>
            <a:ext cx="8003177" cy="5344114"/>
          </a:xfrm>
          <a:prstGeom prst="rect">
            <a:avLst/>
          </a:prstGeom>
        </p:spPr>
      </p:pic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5A9A48EE-398B-0C38-E820-D2B013363550}"/>
              </a:ext>
            </a:extLst>
          </p:cNvPr>
          <p:cNvSpPr txBox="1"/>
          <p:nvPr/>
        </p:nvSpPr>
        <p:spPr>
          <a:xfrm>
            <a:off x="1080000" y="1080000"/>
            <a:ext cx="9905999" cy="618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 Taxonomy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BED228-8F6A-4A80-A98D-B0253B3DA0C7}"/>
              </a:ext>
            </a:extLst>
          </p:cNvPr>
          <p:cNvSpPr/>
          <p:nvPr/>
        </p:nvSpPr>
        <p:spPr>
          <a:xfrm>
            <a:off x="5848539" y="5278170"/>
            <a:ext cx="4680641" cy="289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C67A705-14EF-8266-48AC-5026F28432C1}"/>
              </a:ext>
            </a:extLst>
          </p:cNvPr>
          <p:cNvCxnSpPr>
            <a:cxnSpLocks/>
          </p:cNvCxnSpPr>
          <p:nvPr/>
        </p:nvCxnSpPr>
        <p:spPr>
          <a:xfrm>
            <a:off x="7168318" y="5255535"/>
            <a:ext cx="516048" cy="3032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3D800F5-BE7A-11F7-0C70-A87187A1ED14}"/>
              </a:ext>
            </a:extLst>
          </p:cNvPr>
          <p:cNvCxnSpPr>
            <a:cxnSpLocks/>
          </p:cNvCxnSpPr>
          <p:nvPr/>
        </p:nvCxnSpPr>
        <p:spPr>
          <a:xfrm flipH="1">
            <a:off x="8618899" y="5264589"/>
            <a:ext cx="528377" cy="3032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01A89F-5BE1-A2D5-3FD3-E5AF4F7AEDD6}"/>
              </a:ext>
            </a:extLst>
          </p:cNvPr>
          <p:cNvSpPr txBox="1"/>
          <p:nvPr/>
        </p:nvSpPr>
        <p:spPr>
          <a:xfrm>
            <a:off x="7033292" y="5623253"/>
            <a:ext cx="211398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erif" panose="02020502060505020204" pitchFamily="18"/>
                <a:ea typeface="Noto Serif" panose="02020502060505020204" pitchFamily="18"/>
                <a:cs typeface="Noto Serif" panose="02020502060505020204" pitchFamily="18"/>
              </a:rPr>
              <a:t>Diffusion Models</a:t>
            </a:r>
            <a:endParaRPr lang="ko-KR" altLang="en-US" dirty="0">
              <a:latin typeface="Noto Serif" panose="02020502060505020204" pitchFamily="18"/>
              <a:cs typeface="Noto Serif" panose="02020502060505020204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661529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55248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5A9A48EE-398B-0C38-E820-D2B013363550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Noise 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Distribution of Output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Latent Variable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Maximum Likelihood Estimation</a:t>
            </a:r>
          </a:p>
        </p:txBody>
      </p:sp>
      <p:pic>
        <p:nvPicPr>
          <p:cNvPr id="7" name="Picture 2" descr="enter image description here">
            <a:extLst>
              <a:ext uri="{FF2B5EF4-FFF2-40B4-BE49-F238E27FC236}">
                <a16:creationId xmlns:a16="http://schemas.microsoft.com/office/drawing/2014/main" id="{CB3589D9-0196-53E1-1051-D847C96F5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36" y="740229"/>
            <a:ext cx="3700463" cy="383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3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ELBO, Hierarchical VAE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Overview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Diffusion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Parameterizing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Architecture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441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367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5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275635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0085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https://lilianweng.github.io/posts/2021-07-11-diffusion-models/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5A9A48EE-398B-0C38-E820-D2B013363550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Representative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19" y="812236"/>
            <a:ext cx="7569232" cy="523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D0045F-A0EF-474D-0AE9-E48FE324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63" y="3489856"/>
            <a:ext cx="2324424" cy="23148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E08595-9216-9BC3-E425-A119C77058FF}"/>
                  </a:ext>
                </a:extLst>
              </p:cNvPr>
              <p:cNvSpPr txBox="1"/>
              <p:nvPr/>
            </p:nvSpPr>
            <p:spPr>
              <a:xfrm>
                <a:off x="1916096" y="5647933"/>
                <a:ext cx="5261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E08595-9216-9BC3-E425-A119C770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96" y="5647933"/>
                <a:ext cx="52610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571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- GAN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91"/>
          <a:stretch/>
        </p:blipFill>
        <p:spPr bwMode="auto">
          <a:xfrm>
            <a:off x="2988320" y="887932"/>
            <a:ext cx="5719041" cy="107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F62B0B-FF2E-3B42-6FB3-14189C61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95" y="4194096"/>
            <a:ext cx="1981665" cy="1973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3E092D-0A9D-33F4-99A6-C68B7F388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386" y="4530048"/>
            <a:ext cx="1273590" cy="130023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429372F-1552-E529-F150-ED61D7828111}"/>
              </a:ext>
            </a:extLst>
          </p:cNvPr>
          <p:cNvSpPr/>
          <p:nvPr/>
        </p:nvSpPr>
        <p:spPr>
          <a:xfrm>
            <a:off x="2702420" y="4999096"/>
            <a:ext cx="1276187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6B0EFD-9F6F-E8E1-DDB6-479B43A5575E}"/>
                  </a:ext>
                </a:extLst>
              </p:cNvPr>
              <p:cNvSpPr txBox="1"/>
              <p:nvPr/>
            </p:nvSpPr>
            <p:spPr>
              <a:xfrm>
                <a:off x="5865482" y="4192157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6B0EFD-9F6F-E8E1-DDB6-479B43A55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82" y="4192157"/>
                <a:ext cx="526269" cy="584775"/>
              </a:xfrm>
              <a:prstGeom prst="rect">
                <a:avLst/>
              </a:prstGeom>
              <a:blipFill>
                <a:blip r:embed="rId5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C59F1B-B498-440B-6B65-EAA5FFC748E8}"/>
                  </a:ext>
                </a:extLst>
              </p:cNvPr>
              <p:cNvSpPr txBox="1"/>
              <p:nvPr/>
            </p:nvSpPr>
            <p:spPr>
              <a:xfrm>
                <a:off x="1765555" y="4064710"/>
                <a:ext cx="709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C59F1B-B498-440B-6B65-EAA5FFC74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55" y="4064710"/>
                <a:ext cx="70987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F5F1320-B9BE-6141-D178-3318CA1FFE7F}"/>
              </a:ext>
            </a:extLst>
          </p:cNvPr>
          <p:cNvSpPr txBox="1"/>
          <p:nvPr/>
        </p:nvSpPr>
        <p:spPr>
          <a:xfrm>
            <a:off x="2665896" y="5416643"/>
            <a:ext cx="129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11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4924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- GAN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70487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91"/>
          <a:stretch/>
        </p:blipFill>
        <p:spPr bwMode="auto">
          <a:xfrm>
            <a:off x="2988320" y="887932"/>
            <a:ext cx="5719041" cy="107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F62B0B-FF2E-3B42-6FB3-14189C61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95" y="4194096"/>
            <a:ext cx="1981665" cy="1973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3E092D-0A9D-33F4-99A6-C68B7F388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386" y="4530048"/>
            <a:ext cx="1273590" cy="13002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4AC14C-6D7D-7B7D-6634-73C84E68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94" y="2021316"/>
            <a:ext cx="1981665" cy="197354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429372F-1552-E529-F150-ED61D7828111}"/>
              </a:ext>
            </a:extLst>
          </p:cNvPr>
          <p:cNvSpPr/>
          <p:nvPr/>
        </p:nvSpPr>
        <p:spPr>
          <a:xfrm>
            <a:off x="2702420" y="4999096"/>
            <a:ext cx="1276187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33EBBB4-51BD-D7B6-C90B-EDA0E656545B}"/>
              </a:ext>
            </a:extLst>
          </p:cNvPr>
          <p:cNvSpPr/>
          <p:nvPr/>
        </p:nvSpPr>
        <p:spPr>
          <a:xfrm>
            <a:off x="6095999" y="2825783"/>
            <a:ext cx="1276187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2BF89FD-1EAE-9965-6837-7F24077D7032}"/>
              </a:ext>
            </a:extLst>
          </p:cNvPr>
          <p:cNvSpPr/>
          <p:nvPr/>
        </p:nvSpPr>
        <p:spPr>
          <a:xfrm>
            <a:off x="6095999" y="4999096"/>
            <a:ext cx="1276187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D8A260-3CBB-43BF-E836-F5689F3919C7}"/>
              </a:ext>
            </a:extLst>
          </p:cNvPr>
          <p:cNvSpPr/>
          <p:nvPr/>
        </p:nvSpPr>
        <p:spPr>
          <a:xfrm>
            <a:off x="7449025" y="2216949"/>
            <a:ext cx="1722135" cy="37157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Discriminator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1A63E76-F5FF-60CF-EBC6-4FB0E954546D}"/>
              </a:ext>
            </a:extLst>
          </p:cNvPr>
          <p:cNvSpPr/>
          <p:nvPr/>
        </p:nvSpPr>
        <p:spPr>
          <a:xfrm>
            <a:off x="9324838" y="3893757"/>
            <a:ext cx="1276187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472BE-734F-A640-930B-9F3C52A25833}"/>
              </a:ext>
            </a:extLst>
          </p:cNvPr>
          <p:cNvSpPr txBox="1"/>
          <p:nvPr/>
        </p:nvSpPr>
        <p:spPr>
          <a:xfrm>
            <a:off x="10754703" y="3613161"/>
            <a:ext cx="808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Real?</a:t>
            </a:r>
          </a:p>
          <a:p>
            <a:endParaRPr lang="en-US" altLang="ko-KR" dirty="0"/>
          </a:p>
          <a:p>
            <a:r>
              <a:rPr lang="en-US" altLang="ko-KR" dirty="0"/>
              <a:t>Fake?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A0AD52-6A3F-BA78-5B28-C7F7F1E60774}"/>
                  </a:ext>
                </a:extLst>
              </p:cNvPr>
              <p:cNvSpPr txBox="1"/>
              <p:nvPr/>
            </p:nvSpPr>
            <p:spPr>
              <a:xfrm>
                <a:off x="5784820" y="1992258"/>
                <a:ext cx="733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A0AD52-6A3F-BA78-5B28-C7F7F1E60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820" y="1992258"/>
                <a:ext cx="73391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6B0EFD-9F6F-E8E1-DDB6-479B43A5575E}"/>
                  </a:ext>
                </a:extLst>
              </p:cNvPr>
              <p:cNvSpPr txBox="1"/>
              <p:nvPr/>
            </p:nvSpPr>
            <p:spPr>
              <a:xfrm>
                <a:off x="5865482" y="4192157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6B0EFD-9F6F-E8E1-DDB6-479B43A55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82" y="4192157"/>
                <a:ext cx="526269" cy="584775"/>
              </a:xfrm>
              <a:prstGeom prst="rect">
                <a:avLst/>
              </a:prstGeom>
              <a:blipFill>
                <a:blip r:embed="rId6"/>
                <a:stretch>
                  <a:fillRect l="-11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C59F1B-B498-440B-6B65-EAA5FFC748E8}"/>
                  </a:ext>
                </a:extLst>
              </p:cNvPr>
              <p:cNvSpPr txBox="1"/>
              <p:nvPr/>
            </p:nvSpPr>
            <p:spPr>
              <a:xfrm>
                <a:off x="1765555" y="4064710"/>
                <a:ext cx="7098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C59F1B-B498-440B-6B65-EAA5FFC74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555" y="4064710"/>
                <a:ext cx="70987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F5F1320-B9BE-6141-D178-3318CA1FFE7F}"/>
              </a:ext>
            </a:extLst>
          </p:cNvPr>
          <p:cNvSpPr txBox="1"/>
          <p:nvPr/>
        </p:nvSpPr>
        <p:spPr>
          <a:xfrm>
            <a:off x="2665896" y="5416643"/>
            <a:ext cx="129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Generator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86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3372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- 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" t="26313" r="308" b="48726"/>
          <a:stretch/>
        </p:blipFill>
        <p:spPr bwMode="auto">
          <a:xfrm>
            <a:off x="2988320" y="939465"/>
            <a:ext cx="5719041" cy="9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D25ED6-B2C3-A05A-8076-A8BCB3D0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66" y="3424624"/>
            <a:ext cx="1273590" cy="13002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799114" y="5008950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14" y="5008950"/>
                <a:ext cx="5004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7DFA18-A757-B591-CB79-338060B4A00C}"/>
              </a:ext>
            </a:extLst>
          </p:cNvPr>
          <p:cNvSpPr txBox="1"/>
          <p:nvPr/>
        </p:nvSpPr>
        <p:spPr>
          <a:xfrm>
            <a:off x="7396463" y="4359094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Decoder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59BED7-71C0-6798-B7C8-20834BEA046D}"/>
                  </a:ext>
                </a:extLst>
              </p:cNvPr>
              <p:cNvSpPr txBox="1"/>
              <p:nvPr/>
            </p:nvSpPr>
            <p:spPr>
              <a:xfrm>
                <a:off x="9959021" y="4995549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59BED7-71C0-6798-B7C8-20834BEA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021" y="4995549"/>
                <a:ext cx="52626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7FF7B4B0-5ED0-C57A-5621-493C1A3B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7D34F55-3128-FCF2-F94D-B6D35009D051}"/>
              </a:ext>
            </a:extLst>
          </p:cNvPr>
          <p:cNvSpPr/>
          <p:nvPr/>
        </p:nvSpPr>
        <p:spPr>
          <a:xfrm>
            <a:off x="6794253" y="3893139"/>
            <a:ext cx="2296197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23D98-105E-DFE3-4EF1-E3AA8884CCEC}"/>
                  </a:ext>
                </a:extLst>
              </p:cNvPr>
              <p:cNvSpPr txBox="1"/>
              <p:nvPr/>
            </p:nvSpPr>
            <p:spPr>
              <a:xfrm>
                <a:off x="7385987" y="3520828"/>
                <a:ext cx="1119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23D98-105E-DFE3-4EF1-E3AA8884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87" y="3520828"/>
                <a:ext cx="1119665" cy="369332"/>
              </a:xfrm>
              <a:prstGeom prst="rect">
                <a:avLst/>
              </a:prstGeom>
              <a:blipFill>
                <a:blip r:embed="rId7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844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- VAE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" t="26313" r="308" b="48726"/>
          <a:stretch/>
        </p:blipFill>
        <p:spPr bwMode="auto">
          <a:xfrm>
            <a:off x="2988320" y="939465"/>
            <a:ext cx="5719041" cy="98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D25ED6-B2C3-A05A-8076-A8BCB3D0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66" y="3424624"/>
            <a:ext cx="1273590" cy="13002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799114" y="5008950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14" y="5008950"/>
                <a:ext cx="5004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A54C63D-FB44-4D99-F0E6-33E235FBF7B0}"/>
              </a:ext>
            </a:extLst>
          </p:cNvPr>
          <p:cNvSpPr txBox="1"/>
          <p:nvPr/>
        </p:nvSpPr>
        <p:spPr>
          <a:xfrm>
            <a:off x="3507987" y="4359094"/>
            <a:ext cx="109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Encoder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7DFA18-A757-B591-CB79-338060B4A00C}"/>
              </a:ext>
            </a:extLst>
          </p:cNvPr>
          <p:cNvSpPr txBox="1"/>
          <p:nvPr/>
        </p:nvSpPr>
        <p:spPr>
          <a:xfrm>
            <a:off x="7396463" y="4359094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Decoder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59BED7-71C0-6798-B7C8-20834BEA046D}"/>
                  </a:ext>
                </a:extLst>
              </p:cNvPr>
              <p:cNvSpPr txBox="1"/>
              <p:nvPr/>
            </p:nvSpPr>
            <p:spPr>
              <a:xfrm>
                <a:off x="9959021" y="4995549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59BED7-71C0-6798-B7C8-20834BEA0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021" y="4995549"/>
                <a:ext cx="52626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그림 28">
            <a:extLst>
              <a:ext uri="{FF2B5EF4-FFF2-40B4-BE49-F238E27FC236}">
                <a16:creationId xmlns:a16="http://schemas.microsoft.com/office/drawing/2014/main" id="{7FF7B4B0-5ED0-C57A-5621-493C1A3BE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92EEDA8-361E-8CF0-D6DB-904C0B452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05" y="3087436"/>
            <a:ext cx="1981665" cy="1973544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7D34F55-3128-FCF2-F94D-B6D35009D051}"/>
              </a:ext>
            </a:extLst>
          </p:cNvPr>
          <p:cNvSpPr/>
          <p:nvPr/>
        </p:nvSpPr>
        <p:spPr>
          <a:xfrm>
            <a:off x="6794253" y="3893139"/>
            <a:ext cx="2296197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010022F1-C3BC-CB98-4739-F6920A507A20}"/>
              </a:ext>
            </a:extLst>
          </p:cNvPr>
          <p:cNvSpPr/>
          <p:nvPr/>
        </p:nvSpPr>
        <p:spPr>
          <a:xfrm>
            <a:off x="3061069" y="3911599"/>
            <a:ext cx="2129400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23692F-5772-3CC3-0D3F-57482778A04D}"/>
                  </a:ext>
                </a:extLst>
              </p:cNvPr>
              <p:cNvSpPr txBox="1"/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23692F-5772-3CC3-0D3F-57482778A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23D98-105E-DFE3-4EF1-E3AA8884CCEC}"/>
                  </a:ext>
                </a:extLst>
              </p:cNvPr>
              <p:cNvSpPr txBox="1"/>
              <p:nvPr/>
            </p:nvSpPr>
            <p:spPr>
              <a:xfrm>
                <a:off x="7385987" y="3520828"/>
                <a:ext cx="1119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5623D98-105E-DFE3-4EF1-E3AA8884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87" y="3520828"/>
                <a:ext cx="1119665" cy="369332"/>
              </a:xfrm>
              <a:prstGeom prst="rect">
                <a:avLst/>
              </a:prstGeom>
              <a:blipFill>
                <a:blip r:embed="rId8"/>
                <a:stretch>
                  <a:fillRect t="-6667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BCC92-6B9B-C422-F42D-3C8136E8BD09}"/>
                  </a:ext>
                </a:extLst>
              </p:cNvPr>
              <p:cNvSpPr txBox="1"/>
              <p:nvPr/>
            </p:nvSpPr>
            <p:spPr>
              <a:xfrm>
                <a:off x="3485513" y="3542535"/>
                <a:ext cx="1138902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endChr m:val="|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EBCC92-6B9B-C422-F42D-3C8136E8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513" y="3542535"/>
                <a:ext cx="1138902" cy="394210"/>
              </a:xfrm>
              <a:prstGeom prst="rect">
                <a:avLst/>
              </a:prstGeom>
              <a:blipFill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093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18513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– Normalizing Flow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51343" r="-9" b="24335"/>
          <a:stretch/>
        </p:blipFill>
        <p:spPr bwMode="auto">
          <a:xfrm>
            <a:off x="2988320" y="939465"/>
            <a:ext cx="5719041" cy="9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D25ED6-B2C3-A05A-8076-A8BCB3D0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66" y="3424624"/>
            <a:ext cx="1273590" cy="13002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799114" y="5008950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14" y="5008950"/>
                <a:ext cx="5004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6794253" y="4359094"/>
                <a:ext cx="2327625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253" y="4359094"/>
                <a:ext cx="2327625" cy="375552"/>
              </a:xfrm>
              <a:prstGeom prst="rect">
                <a:avLst/>
              </a:prstGeom>
              <a:blipFill>
                <a:blip r:embed="rId5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/>
              <p:nvPr/>
            </p:nvSpPr>
            <p:spPr>
              <a:xfrm>
                <a:off x="9959021" y="4995549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021" y="4995549"/>
                <a:ext cx="52626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475487F7-EA29-E4D4-E837-7381EBA62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BEA19E8-F42C-325B-FA20-BA8831BA1208}"/>
              </a:ext>
            </a:extLst>
          </p:cNvPr>
          <p:cNvSpPr/>
          <p:nvPr/>
        </p:nvSpPr>
        <p:spPr>
          <a:xfrm>
            <a:off x="6794253" y="3893139"/>
            <a:ext cx="2296197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022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– Normalizing Flow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t="51343" r="-9" b="24335"/>
          <a:stretch/>
        </p:blipFill>
        <p:spPr bwMode="auto">
          <a:xfrm>
            <a:off x="2988320" y="939465"/>
            <a:ext cx="5719041" cy="9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D25ED6-B2C3-A05A-8076-A8BCB3D04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66" y="3424624"/>
            <a:ext cx="1273590" cy="13002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799114" y="5008950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114" y="5008950"/>
                <a:ext cx="50045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/>
              <p:nvPr/>
            </p:nvSpPr>
            <p:spPr>
              <a:xfrm>
                <a:off x="3354291" y="4365314"/>
                <a:ext cx="1398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291" y="4365314"/>
                <a:ext cx="139814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6794253" y="4359094"/>
                <a:ext cx="2327625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253" y="4359094"/>
                <a:ext cx="2327625" cy="375552"/>
              </a:xfrm>
              <a:prstGeom prst="rect">
                <a:avLst/>
              </a:prstGeom>
              <a:blipFill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/>
              <p:nvPr/>
            </p:nvSpPr>
            <p:spPr>
              <a:xfrm>
                <a:off x="9959021" y="4995549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021" y="4995549"/>
                <a:ext cx="52626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475487F7-EA29-E4D4-E837-7381EBA62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0F09F3E-F68F-7B21-7B20-E72542C5AF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205" y="3087436"/>
            <a:ext cx="1981665" cy="1973544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BEA19E8-F42C-325B-FA20-BA8831BA1208}"/>
              </a:ext>
            </a:extLst>
          </p:cNvPr>
          <p:cNvSpPr/>
          <p:nvPr/>
        </p:nvSpPr>
        <p:spPr>
          <a:xfrm>
            <a:off x="6794253" y="3893139"/>
            <a:ext cx="2296197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9C9497F9-F050-F985-EB64-9639DDDF490F}"/>
              </a:ext>
            </a:extLst>
          </p:cNvPr>
          <p:cNvSpPr/>
          <p:nvPr/>
        </p:nvSpPr>
        <p:spPr>
          <a:xfrm>
            <a:off x="3061069" y="3911599"/>
            <a:ext cx="2129400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A4EB2A-0FBC-BFDC-78A8-5E2A4522D27D}"/>
                  </a:ext>
                </a:extLst>
              </p:cNvPr>
              <p:cNvSpPr txBox="1"/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A4EB2A-0FBC-BFDC-78A8-5E2A4522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556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– Diffusion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74603" r="-419" b="1075"/>
          <a:stretch/>
        </p:blipFill>
        <p:spPr bwMode="auto">
          <a:xfrm>
            <a:off x="2988320" y="939465"/>
            <a:ext cx="5719041" cy="9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847947" y="5008949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47" y="5008949"/>
                <a:ext cx="50045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3893139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/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721" y="3027284"/>
            <a:ext cx="1941058" cy="1981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9F4E84-F7E7-862F-11F8-08CFEFB069A9}"/>
                  </a:ext>
                </a:extLst>
              </p:cNvPr>
              <p:cNvSpPr txBox="1"/>
              <p:nvPr/>
            </p:nvSpPr>
            <p:spPr>
              <a:xfrm>
                <a:off x="7580458" y="3481312"/>
                <a:ext cx="1004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endChr m:val="|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9F4E84-F7E7-862F-11F8-08CFEFB06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458" y="3481312"/>
                <a:ext cx="1004314" cy="369332"/>
              </a:xfrm>
              <a:prstGeom prst="rect">
                <a:avLst/>
              </a:prstGeom>
              <a:blipFill>
                <a:blip r:embed="rId7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088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72874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– Diffusion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74603" r="-419" b="1075"/>
          <a:stretch/>
        </p:blipFill>
        <p:spPr bwMode="auto">
          <a:xfrm>
            <a:off x="2988320" y="939465"/>
            <a:ext cx="5719041" cy="9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847948" y="5008949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48" y="5008949"/>
                <a:ext cx="50045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/>
              <p:nvPr/>
            </p:nvSpPr>
            <p:spPr>
              <a:xfrm>
                <a:off x="3260870" y="4359094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870" y="4359094"/>
                <a:ext cx="1436612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7398115" y="4359094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15" y="4359094"/>
                <a:ext cx="1449436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A62498-AA07-33E5-750D-0A8ABC1AA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205" y="3087436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3893139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/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/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C7BC3B0-19DE-1430-67AA-84B1DE19259D}"/>
              </a:ext>
            </a:extLst>
          </p:cNvPr>
          <p:cNvSpPr/>
          <p:nvPr/>
        </p:nvSpPr>
        <p:spPr>
          <a:xfrm>
            <a:off x="3061069" y="3911599"/>
            <a:ext cx="1836215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5721" y="3027284"/>
            <a:ext cx="1941058" cy="1981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9F4E84-F7E7-862F-11F8-08CFEFB069A9}"/>
                  </a:ext>
                </a:extLst>
              </p:cNvPr>
              <p:cNvSpPr txBox="1"/>
              <p:nvPr/>
            </p:nvSpPr>
            <p:spPr>
              <a:xfrm>
                <a:off x="7580458" y="3481312"/>
                <a:ext cx="1004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endChr m:val="|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9F4E84-F7E7-862F-11F8-08CFEFB06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0458" y="3481312"/>
                <a:ext cx="1004314" cy="369332"/>
              </a:xfrm>
              <a:prstGeom prst="rect">
                <a:avLst/>
              </a:prstGeom>
              <a:blipFill>
                <a:blip r:embed="rId10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3B34AA-84CE-1187-EE4D-BCBA465C636C}"/>
                  </a:ext>
                </a:extLst>
              </p:cNvPr>
              <p:cNvSpPr txBox="1"/>
              <p:nvPr/>
            </p:nvSpPr>
            <p:spPr>
              <a:xfrm>
                <a:off x="3427344" y="3517214"/>
                <a:ext cx="1001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endChr m:val="|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3B34AA-84CE-1187-EE4D-BCBA465C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344" y="3517214"/>
                <a:ext cx="1001108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0795D1-2C06-FEE2-BF44-1C115C6895EB}"/>
                  </a:ext>
                </a:extLst>
              </p:cNvPr>
              <p:cNvSpPr txBox="1"/>
              <p:nvPr/>
            </p:nvSpPr>
            <p:spPr>
              <a:xfrm>
                <a:off x="7186400" y="4728426"/>
                <a:ext cx="1848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𝑴𝒂𝒓𝒌𝒐𝒗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𝑪𝒉𝒂𝒊𝒏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0795D1-2C06-FEE2-BF44-1C115C6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400" y="4728426"/>
                <a:ext cx="184858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8D8C82-206A-84C7-E6ED-1884BB1373CB}"/>
                  </a:ext>
                </a:extLst>
              </p:cNvPr>
              <p:cNvSpPr txBox="1"/>
              <p:nvPr/>
            </p:nvSpPr>
            <p:spPr>
              <a:xfrm>
                <a:off x="3112327" y="4728426"/>
                <a:ext cx="18485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𝑴𝒂𝒓𝒌𝒐𝒗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𝑪𝒉𝒂𝒊𝒏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8D8C82-206A-84C7-E6ED-1884BB137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327" y="4728426"/>
                <a:ext cx="184858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71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– Diffusion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74603" r="-419" b="1075"/>
          <a:stretch/>
        </p:blipFill>
        <p:spPr bwMode="auto">
          <a:xfrm>
            <a:off x="2988320" y="939465"/>
            <a:ext cx="5719041" cy="9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/>
              <p:nvPr/>
            </p:nvSpPr>
            <p:spPr>
              <a:xfrm>
                <a:off x="3260870" y="4359094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870" y="4359094"/>
                <a:ext cx="1436612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7398115" y="4359094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15" y="4359094"/>
                <a:ext cx="144943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A62498-AA07-33E5-750D-0A8ABC1AA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05" y="3087436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3893139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C7BC3B0-19DE-1430-67AA-84B1DE19259D}"/>
              </a:ext>
            </a:extLst>
          </p:cNvPr>
          <p:cNvSpPr/>
          <p:nvPr/>
        </p:nvSpPr>
        <p:spPr>
          <a:xfrm>
            <a:off x="3061069" y="3911599"/>
            <a:ext cx="1836215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721" y="3027284"/>
            <a:ext cx="1941058" cy="198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67960-5B46-B7B8-4622-19CB7B776BE2}"/>
              </a:ext>
            </a:extLst>
          </p:cNvPr>
          <p:cNvSpPr txBox="1"/>
          <p:nvPr/>
        </p:nvSpPr>
        <p:spPr>
          <a:xfrm>
            <a:off x="3462561" y="3548003"/>
            <a:ext cx="95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Fixed!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65154F-02A6-DF3C-3AAD-D3A671748DA3}"/>
                  </a:ext>
                </a:extLst>
              </p:cNvPr>
              <p:cNvSpPr txBox="1"/>
              <p:nvPr/>
            </p:nvSpPr>
            <p:spPr>
              <a:xfrm>
                <a:off x="5847948" y="5008949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65154F-02A6-DF3C-3AAD-D3A671748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48" y="5008949"/>
                <a:ext cx="50045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739AA-5A1E-8C17-9261-03F75A2154D9}"/>
                  </a:ext>
                </a:extLst>
              </p:cNvPr>
              <p:cNvSpPr txBox="1"/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739AA-5A1E-8C17-9261-03F75A21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1C2D5-5DB3-382A-6BC6-F437033F842D}"/>
                  </a:ext>
                </a:extLst>
              </p:cNvPr>
              <p:cNvSpPr txBox="1"/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1C2D5-5DB3-382A-6BC6-F437033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30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0000"/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ELBO, Hierarchical VAE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Overview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Diffusion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Parameterizing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Architecture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4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Generative Models – Diffusion Models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26A169-A168-0F61-A77F-AC9EE2B47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74603" r="-419" b="1075"/>
          <a:stretch/>
        </p:blipFill>
        <p:spPr bwMode="auto">
          <a:xfrm>
            <a:off x="2988320" y="939465"/>
            <a:ext cx="5719041" cy="9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/>
              <p:nvPr/>
            </p:nvSpPr>
            <p:spPr>
              <a:xfrm>
                <a:off x="3260870" y="4359094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870" y="4359094"/>
                <a:ext cx="1436612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7398115" y="4359094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15" y="4359094"/>
                <a:ext cx="1449436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451" y="3087436"/>
            <a:ext cx="1981665" cy="1973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A62498-AA07-33E5-750D-0A8ABC1AA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05" y="3087436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3893139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C7BC3B0-19DE-1430-67AA-84B1DE19259D}"/>
              </a:ext>
            </a:extLst>
          </p:cNvPr>
          <p:cNvSpPr/>
          <p:nvPr/>
        </p:nvSpPr>
        <p:spPr>
          <a:xfrm>
            <a:off x="3061069" y="3911599"/>
            <a:ext cx="1836215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721" y="3027284"/>
            <a:ext cx="1941058" cy="198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67960-5B46-B7B8-4622-19CB7B776BE2}"/>
              </a:ext>
            </a:extLst>
          </p:cNvPr>
          <p:cNvSpPr txBox="1"/>
          <p:nvPr/>
        </p:nvSpPr>
        <p:spPr>
          <a:xfrm>
            <a:off x="3462561" y="3548003"/>
            <a:ext cx="95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Fixed!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3EE69F-02FB-995A-FEDA-9753BBD74009}"/>
              </a:ext>
            </a:extLst>
          </p:cNvPr>
          <p:cNvSpPr/>
          <p:nvPr/>
        </p:nvSpPr>
        <p:spPr>
          <a:xfrm>
            <a:off x="2937870" y="3042169"/>
            <a:ext cx="2039850" cy="2160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FBD63-F6D1-ECC7-968C-140ACB5B86F5}"/>
              </a:ext>
            </a:extLst>
          </p:cNvPr>
          <p:cNvSpPr/>
          <p:nvPr/>
        </p:nvSpPr>
        <p:spPr>
          <a:xfrm>
            <a:off x="7049843" y="3042169"/>
            <a:ext cx="2145979" cy="216035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F889-6724-74EA-EF3C-0DE162745A31}"/>
              </a:ext>
            </a:extLst>
          </p:cNvPr>
          <p:cNvSpPr txBox="1"/>
          <p:nvPr/>
        </p:nvSpPr>
        <p:spPr>
          <a:xfrm>
            <a:off x="3368927" y="5301336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0C9B-16F1-AF36-1F6B-91C8C975DEC8}"/>
              </a:ext>
            </a:extLst>
          </p:cNvPr>
          <p:cNvSpPr txBox="1"/>
          <p:nvPr/>
        </p:nvSpPr>
        <p:spPr>
          <a:xfrm>
            <a:off x="7317595" y="5280491"/>
            <a:ext cx="1610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</a:t>
            </a:r>
          </a:p>
          <a:p>
            <a:pPr algn="ctr"/>
            <a:r>
              <a:rPr kumimoji="1" lang="en-US" altLang="ko-KR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(Generation)</a:t>
            </a:r>
            <a:endParaRPr lang="ko-KR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2051B6-9912-EC25-0BD4-642028121B10}"/>
                  </a:ext>
                </a:extLst>
              </p:cNvPr>
              <p:cNvSpPr txBox="1"/>
              <p:nvPr/>
            </p:nvSpPr>
            <p:spPr>
              <a:xfrm>
                <a:off x="5847948" y="5008949"/>
                <a:ext cx="5004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2051B6-9912-EC25-0BD4-642028121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48" y="5008949"/>
                <a:ext cx="50045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38026E-21A5-64D8-9EEA-0DEF0B7005E7}"/>
                  </a:ext>
                </a:extLst>
              </p:cNvPr>
              <p:cNvSpPr txBox="1"/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38026E-21A5-64D8-9EEA-0DEF0B70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05" y="5008949"/>
                <a:ext cx="52610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2185F6-FEFD-0CF4-5984-98A388BD59E2}"/>
                  </a:ext>
                </a:extLst>
              </p:cNvPr>
              <p:cNvSpPr txBox="1"/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2185F6-FEFD-0CF4-5984-98A388BD5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4995547"/>
                <a:ext cx="52626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36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0000"/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ELBO, Hierarchical VAE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Overview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Diffusion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Parameterizing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Architecture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089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3522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1537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https://en.wikipedia.org/wiki/Diffusion, https://cronodon.com/BioTech/Diffusion.html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Thermodynamic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From a region of higher concentration to a region of lower concentration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Original distribution collapsing while diffusion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sym typeface="Wingdings" panose="05000000000000000000" pitchFamily="2" charset="2"/>
            </a:endParaRPr>
          </a:p>
        </p:txBody>
      </p:sp>
      <p:pic>
        <p:nvPicPr>
          <p:cNvPr id="21" name="그림 20" descr="텍스트, 빨간색, 시계이(가) 표시된 사진&#10;&#10;자동 생성된 설명">
            <a:extLst>
              <a:ext uri="{FF2B5EF4-FFF2-40B4-BE49-F238E27FC236}">
                <a16:creationId xmlns:a16="http://schemas.microsoft.com/office/drawing/2014/main" id="{8FEBF064-4354-464E-CD7E-DC0E2D348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40" y="2822229"/>
            <a:ext cx="3093456" cy="30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텍스트, 빨간색, 옅은이(가) 표시된 사진&#10;&#10;자동 생성된 설명">
            <a:extLst>
              <a:ext uri="{FF2B5EF4-FFF2-40B4-BE49-F238E27FC236}">
                <a16:creationId xmlns:a16="http://schemas.microsoft.com/office/drawing/2014/main" id="{4873854A-A95A-E732-E8C9-84EA6BF83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40" y="2822229"/>
            <a:ext cx="3093456" cy="3093456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https://en.wikipedia.org/wiki/Diffusion, https://cronodon.com/BioTech/Diffusion.html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" name="텍스트 상자 9">
            <a:extLst>
              <a:ext uri="{FF2B5EF4-FFF2-40B4-BE49-F238E27FC236}">
                <a16:creationId xmlns:a16="http://schemas.microsoft.com/office/drawing/2014/main" id="{EF65CDED-6D37-451D-C95D-F32E26E6FA50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Thermodynamic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From a region of higher concentration to a region of lower concentration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Original distribution collapsing while diffusion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 Process?</a:t>
            </a:r>
          </a:p>
        </p:txBody>
      </p:sp>
    </p:spTree>
    <p:extLst>
      <p:ext uri="{BB962C8B-B14F-4D97-AF65-F5344CB8AC3E}">
        <p14:creationId xmlns:p14="http://schemas.microsoft.com/office/powerpoint/2010/main" val="3278508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2587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7767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https://www.slideshare.net/HyeongminLee3/pr409-denoising-diffusion-probabilistic-models, https://cronodon.com/BioTech/Diffusion.html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823904" y="2890452"/>
                <a:ext cx="548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04" y="2890452"/>
                <a:ext cx="5485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/>
              <p:nvPr/>
            </p:nvSpPr>
            <p:spPr>
              <a:xfrm>
                <a:off x="3260870" y="2240597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870" y="2240597"/>
                <a:ext cx="143661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7398115" y="2240597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15" y="2240597"/>
                <a:ext cx="144943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451" y="968939"/>
            <a:ext cx="1981665" cy="1973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A62498-AA07-33E5-750D-0A8ABC1AA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05" y="968939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1774642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/>
              <p:nvPr/>
            </p:nvSpPr>
            <p:spPr>
              <a:xfrm>
                <a:off x="1712262" y="2890452"/>
                <a:ext cx="5725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62" y="2890452"/>
                <a:ext cx="57259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/>
              <p:nvPr/>
            </p:nvSpPr>
            <p:spPr>
              <a:xfrm>
                <a:off x="9982400" y="2877050"/>
                <a:ext cx="526269" cy="59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2877050"/>
                <a:ext cx="526269" cy="598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C7BC3B0-19DE-1430-67AA-84B1DE19259D}"/>
              </a:ext>
            </a:extLst>
          </p:cNvPr>
          <p:cNvSpPr/>
          <p:nvPr/>
        </p:nvSpPr>
        <p:spPr>
          <a:xfrm>
            <a:off x="3061069" y="1793102"/>
            <a:ext cx="1836215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721" y="908787"/>
            <a:ext cx="1941058" cy="198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67960-5B46-B7B8-4622-19CB7B776BE2}"/>
              </a:ext>
            </a:extLst>
          </p:cNvPr>
          <p:cNvSpPr txBox="1"/>
          <p:nvPr/>
        </p:nvSpPr>
        <p:spPr>
          <a:xfrm>
            <a:off x="3462561" y="1429506"/>
            <a:ext cx="95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Fixed!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3EE69F-02FB-995A-FEDA-9753BBD74009}"/>
              </a:ext>
            </a:extLst>
          </p:cNvPr>
          <p:cNvSpPr/>
          <p:nvPr/>
        </p:nvSpPr>
        <p:spPr>
          <a:xfrm>
            <a:off x="2937870" y="923672"/>
            <a:ext cx="2039850" cy="2160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FBD63-F6D1-ECC7-968C-140ACB5B86F5}"/>
              </a:ext>
            </a:extLst>
          </p:cNvPr>
          <p:cNvSpPr/>
          <p:nvPr/>
        </p:nvSpPr>
        <p:spPr>
          <a:xfrm>
            <a:off x="7049843" y="923672"/>
            <a:ext cx="2145979" cy="216035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F889-6724-74EA-EF3C-0DE162745A31}"/>
              </a:ext>
            </a:extLst>
          </p:cNvPr>
          <p:cNvSpPr txBox="1"/>
          <p:nvPr/>
        </p:nvSpPr>
        <p:spPr>
          <a:xfrm>
            <a:off x="3368927" y="3182839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0C9B-16F1-AF36-1F6B-91C8C975DEC8}"/>
              </a:ext>
            </a:extLst>
          </p:cNvPr>
          <p:cNvSpPr txBox="1"/>
          <p:nvPr/>
        </p:nvSpPr>
        <p:spPr>
          <a:xfrm>
            <a:off x="7317595" y="3161994"/>
            <a:ext cx="1610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</a:t>
            </a:r>
          </a:p>
          <a:p>
            <a:pPr algn="ctr"/>
            <a:r>
              <a:rPr kumimoji="1" lang="en-US" altLang="ko-KR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(Generation)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B3B1AFBC-4692-B397-84B9-E80317B13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" t="74603" r="-419" b="1075"/>
          <a:stretch/>
        </p:blipFill>
        <p:spPr bwMode="auto">
          <a:xfrm>
            <a:off x="2964383" y="4169838"/>
            <a:ext cx="5719041" cy="9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16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https://www.slideshare.net/HyeongminLee3/pr409-denoising-diffusion-probabilistic-models, https://cronodon.com/BioTech/Diffusion.html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823904" y="2890452"/>
                <a:ext cx="548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04" y="2890452"/>
                <a:ext cx="5485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/>
              <p:nvPr/>
            </p:nvSpPr>
            <p:spPr>
              <a:xfrm>
                <a:off x="3260870" y="2240597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870" y="2240597"/>
                <a:ext cx="143661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7398115" y="2240597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15" y="2240597"/>
                <a:ext cx="144943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451" y="968939"/>
            <a:ext cx="1981665" cy="1973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A62498-AA07-33E5-750D-0A8ABC1AA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05" y="968939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1774642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/>
              <p:nvPr/>
            </p:nvSpPr>
            <p:spPr>
              <a:xfrm>
                <a:off x="1712262" y="2890452"/>
                <a:ext cx="5725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62" y="2890452"/>
                <a:ext cx="57259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/>
              <p:nvPr/>
            </p:nvSpPr>
            <p:spPr>
              <a:xfrm>
                <a:off x="9982400" y="2877050"/>
                <a:ext cx="526269" cy="59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2877050"/>
                <a:ext cx="526269" cy="598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C7BC3B0-19DE-1430-67AA-84B1DE19259D}"/>
              </a:ext>
            </a:extLst>
          </p:cNvPr>
          <p:cNvSpPr/>
          <p:nvPr/>
        </p:nvSpPr>
        <p:spPr>
          <a:xfrm>
            <a:off x="3061069" y="1793102"/>
            <a:ext cx="1836215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721" y="908787"/>
            <a:ext cx="1941058" cy="198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67960-5B46-B7B8-4622-19CB7B776BE2}"/>
              </a:ext>
            </a:extLst>
          </p:cNvPr>
          <p:cNvSpPr txBox="1"/>
          <p:nvPr/>
        </p:nvSpPr>
        <p:spPr>
          <a:xfrm>
            <a:off x="3462561" y="1429506"/>
            <a:ext cx="95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Fixed!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3EE69F-02FB-995A-FEDA-9753BBD74009}"/>
              </a:ext>
            </a:extLst>
          </p:cNvPr>
          <p:cNvSpPr/>
          <p:nvPr/>
        </p:nvSpPr>
        <p:spPr>
          <a:xfrm>
            <a:off x="2937870" y="923672"/>
            <a:ext cx="2039850" cy="2160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FBD63-F6D1-ECC7-968C-140ACB5B86F5}"/>
              </a:ext>
            </a:extLst>
          </p:cNvPr>
          <p:cNvSpPr/>
          <p:nvPr/>
        </p:nvSpPr>
        <p:spPr>
          <a:xfrm>
            <a:off x="7049843" y="923672"/>
            <a:ext cx="2145979" cy="216035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F889-6724-74EA-EF3C-0DE162745A31}"/>
              </a:ext>
            </a:extLst>
          </p:cNvPr>
          <p:cNvSpPr txBox="1"/>
          <p:nvPr/>
        </p:nvSpPr>
        <p:spPr>
          <a:xfrm>
            <a:off x="3368927" y="3182839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0C9B-16F1-AF36-1F6B-91C8C975DEC8}"/>
              </a:ext>
            </a:extLst>
          </p:cNvPr>
          <p:cNvSpPr txBox="1"/>
          <p:nvPr/>
        </p:nvSpPr>
        <p:spPr>
          <a:xfrm>
            <a:off x="7317595" y="3161994"/>
            <a:ext cx="1610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</a:t>
            </a:r>
          </a:p>
          <a:p>
            <a:pPr algn="ctr"/>
            <a:r>
              <a:rPr kumimoji="1" lang="en-US" altLang="ko-KR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(Generation)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1" name="그림 10" descr="텍스트, 빨간색, 옅은이(가) 표시된 사진&#10;&#10;자동 생성된 설명">
            <a:extLst>
              <a:ext uri="{FF2B5EF4-FFF2-40B4-BE49-F238E27FC236}">
                <a16:creationId xmlns:a16="http://schemas.microsoft.com/office/drawing/2014/main" id="{7DF5DAB1-8024-FF30-E590-A17D1EADF7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997" r="4416" b="14578"/>
          <a:stretch/>
        </p:blipFill>
        <p:spPr>
          <a:xfrm>
            <a:off x="6790745" y="3808325"/>
            <a:ext cx="2664171" cy="2379318"/>
          </a:xfrm>
          <a:prstGeom prst="rect">
            <a:avLst/>
          </a:prstGeom>
        </p:spPr>
      </p:pic>
      <p:pic>
        <p:nvPicPr>
          <p:cNvPr id="18" name="그림 17" descr="텍스트, 빨간색, 시계이(가) 표시된 사진&#10;&#10;자동 생성된 설명">
            <a:extLst>
              <a:ext uri="{FF2B5EF4-FFF2-40B4-BE49-F238E27FC236}">
                <a16:creationId xmlns:a16="http://schemas.microsoft.com/office/drawing/2014/main" id="{EF4CA25E-4713-8E7B-DF4D-1576E89EEE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" t="2316" r="3778" b="14577"/>
          <a:stretch/>
        </p:blipFill>
        <p:spPr>
          <a:xfrm>
            <a:off x="2625710" y="3773977"/>
            <a:ext cx="2664170" cy="23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0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4016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https://www.slideshare.net/HyeongminLee3/pr409-denoising-diffusion-probabilistic-models, https://cronodon.com/BioTech/Diffusion.html, 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823904" y="2890452"/>
                <a:ext cx="548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04" y="2890452"/>
                <a:ext cx="5485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/>
              <p:nvPr/>
            </p:nvSpPr>
            <p:spPr>
              <a:xfrm>
                <a:off x="3260870" y="2240597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870" y="2240597"/>
                <a:ext cx="143661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7398115" y="2240597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15" y="2240597"/>
                <a:ext cx="144943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451" y="968939"/>
            <a:ext cx="1981665" cy="1973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A62498-AA07-33E5-750D-0A8ABC1AA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05" y="968939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1774642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/>
              <p:nvPr/>
            </p:nvSpPr>
            <p:spPr>
              <a:xfrm>
                <a:off x="1712262" y="2890452"/>
                <a:ext cx="5725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62" y="2890452"/>
                <a:ext cx="57259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/>
              <p:nvPr/>
            </p:nvSpPr>
            <p:spPr>
              <a:xfrm>
                <a:off x="9982400" y="2877050"/>
                <a:ext cx="526269" cy="59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2877050"/>
                <a:ext cx="526269" cy="598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C7BC3B0-19DE-1430-67AA-84B1DE19259D}"/>
              </a:ext>
            </a:extLst>
          </p:cNvPr>
          <p:cNvSpPr/>
          <p:nvPr/>
        </p:nvSpPr>
        <p:spPr>
          <a:xfrm>
            <a:off x="3061069" y="1793102"/>
            <a:ext cx="1836215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721" y="908787"/>
            <a:ext cx="1941058" cy="198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67960-5B46-B7B8-4622-19CB7B776BE2}"/>
              </a:ext>
            </a:extLst>
          </p:cNvPr>
          <p:cNvSpPr txBox="1"/>
          <p:nvPr/>
        </p:nvSpPr>
        <p:spPr>
          <a:xfrm>
            <a:off x="3462561" y="1429506"/>
            <a:ext cx="95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Fixed!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3EE69F-02FB-995A-FEDA-9753BBD74009}"/>
              </a:ext>
            </a:extLst>
          </p:cNvPr>
          <p:cNvSpPr/>
          <p:nvPr/>
        </p:nvSpPr>
        <p:spPr>
          <a:xfrm>
            <a:off x="2937870" y="923672"/>
            <a:ext cx="2039850" cy="2160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FBD63-F6D1-ECC7-968C-140ACB5B86F5}"/>
              </a:ext>
            </a:extLst>
          </p:cNvPr>
          <p:cNvSpPr/>
          <p:nvPr/>
        </p:nvSpPr>
        <p:spPr>
          <a:xfrm>
            <a:off x="7049843" y="923672"/>
            <a:ext cx="2145979" cy="216035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F889-6724-74EA-EF3C-0DE162745A31}"/>
              </a:ext>
            </a:extLst>
          </p:cNvPr>
          <p:cNvSpPr txBox="1"/>
          <p:nvPr/>
        </p:nvSpPr>
        <p:spPr>
          <a:xfrm>
            <a:off x="3368927" y="3182839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0C9B-16F1-AF36-1F6B-91C8C975DEC8}"/>
              </a:ext>
            </a:extLst>
          </p:cNvPr>
          <p:cNvSpPr txBox="1"/>
          <p:nvPr/>
        </p:nvSpPr>
        <p:spPr>
          <a:xfrm>
            <a:off x="7317595" y="3161994"/>
            <a:ext cx="1610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</a:t>
            </a:r>
          </a:p>
          <a:p>
            <a:pPr algn="ctr"/>
            <a:r>
              <a:rPr kumimoji="1" lang="en-US" altLang="ko-KR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(Generation)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1" name="그림 10" descr="텍스트, 빨간색, 옅은이(가) 표시된 사진&#10;&#10;자동 생성된 설명">
            <a:extLst>
              <a:ext uri="{FF2B5EF4-FFF2-40B4-BE49-F238E27FC236}">
                <a16:creationId xmlns:a16="http://schemas.microsoft.com/office/drawing/2014/main" id="{7DF5DAB1-8024-FF30-E590-A17D1EADF7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997" r="4416" b="14578"/>
          <a:stretch/>
        </p:blipFill>
        <p:spPr>
          <a:xfrm>
            <a:off x="6790745" y="3808325"/>
            <a:ext cx="2664171" cy="2379318"/>
          </a:xfrm>
          <a:prstGeom prst="rect">
            <a:avLst/>
          </a:prstGeom>
        </p:spPr>
      </p:pic>
      <p:pic>
        <p:nvPicPr>
          <p:cNvPr id="18" name="그림 17" descr="텍스트, 빨간색, 시계이(가) 표시된 사진&#10;&#10;자동 생성된 설명">
            <a:extLst>
              <a:ext uri="{FF2B5EF4-FFF2-40B4-BE49-F238E27FC236}">
                <a16:creationId xmlns:a16="http://schemas.microsoft.com/office/drawing/2014/main" id="{EF4CA25E-4713-8E7B-DF4D-1576E89EEE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" t="2316" r="3778" b="14577"/>
          <a:stretch/>
        </p:blipFill>
        <p:spPr>
          <a:xfrm>
            <a:off x="2625710" y="3773977"/>
            <a:ext cx="2664170" cy="23702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01E09-C86C-EB26-39C6-ED6AED7AD5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4431"/>
          <a:stretch/>
        </p:blipFill>
        <p:spPr>
          <a:xfrm>
            <a:off x="1452183" y="3674293"/>
            <a:ext cx="989707" cy="2469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5926BD-290A-EFB1-4938-9F15D06A5F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4732" t="-602" r="-301" b="602"/>
          <a:stretch/>
        </p:blipFill>
        <p:spPr>
          <a:xfrm>
            <a:off x="5531396" y="3674293"/>
            <a:ext cx="989707" cy="2469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FCFF32-F9AD-2645-9262-F5A2C48E1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4431"/>
          <a:stretch/>
        </p:blipFill>
        <p:spPr>
          <a:xfrm>
            <a:off x="9746751" y="3674293"/>
            <a:ext cx="989707" cy="24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https://www.slideshare.net/HyeongminLee3/pr409-denoising-diffusion-probabilistic-models, https://cronodon.com/BioTech/Diffusion.html, 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/>
              <p:nvPr/>
            </p:nvSpPr>
            <p:spPr>
              <a:xfrm>
                <a:off x="5823904" y="2890452"/>
                <a:ext cx="548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AE041C-0619-2246-38BE-68A26245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04" y="2890452"/>
                <a:ext cx="54854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/>
              <p:nvPr/>
            </p:nvSpPr>
            <p:spPr>
              <a:xfrm>
                <a:off x="3260870" y="2240597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54C63D-FB44-4D99-F0E6-33E235FB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870" y="2240597"/>
                <a:ext cx="1436612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/>
              <p:nvPr/>
            </p:nvSpPr>
            <p:spPr>
              <a:xfrm>
                <a:off x="7398115" y="2240597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FA18-A757-B591-CB79-338060B4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115" y="2240597"/>
                <a:ext cx="144943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BB0A4FB-E965-D267-E3B8-1D6C49C78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451" y="968939"/>
            <a:ext cx="1981665" cy="19735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A62498-AA07-33E5-750D-0A8ABC1AA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205" y="968939"/>
            <a:ext cx="1981665" cy="197354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5B6DC04-F528-32FB-4320-B8A82CE150DF}"/>
              </a:ext>
            </a:extLst>
          </p:cNvPr>
          <p:cNvSpPr/>
          <p:nvPr/>
        </p:nvSpPr>
        <p:spPr>
          <a:xfrm>
            <a:off x="7155216" y="1774642"/>
            <a:ext cx="1935234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/>
              <p:nvPr/>
            </p:nvSpPr>
            <p:spPr>
              <a:xfrm>
                <a:off x="1712262" y="2890452"/>
                <a:ext cx="5725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5CD50C-ACD0-922B-D871-22953F80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62" y="2890452"/>
                <a:ext cx="57259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/>
              <p:nvPr/>
            </p:nvSpPr>
            <p:spPr>
              <a:xfrm>
                <a:off x="9982400" y="2877050"/>
                <a:ext cx="526269" cy="59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200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D01AE-04EF-B77D-20FE-3244DFE7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400" y="2877050"/>
                <a:ext cx="526269" cy="598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CC7BC3B0-19DE-1430-67AA-84B1DE19259D}"/>
              </a:ext>
            </a:extLst>
          </p:cNvPr>
          <p:cNvSpPr/>
          <p:nvPr/>
        </p:nvSpPr>
        <p:spPr>
          <a:xfrm>
            <a:off x="3061069" y="1793102"/>
            <a:ext cx="1836215" cy="36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4EF40-B651-EFD6-9BA8-49459CA982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721" y="908787"/>
            <a:ext cx="1941058" cy="198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67960-5B46-B7B8-4622-19CB7B776BE2}"/>
              </a:ext>
            </a:extLst>
          </p:cNvPr>
          <p:cNvSpPr txBox="1"/>
          <p:nvPr/>
        </p:nvSpPr>
        <p:spPr>
          <a:xfrm>
            <a:off x="3462561" y="1429506"/>
            <a:ext cx="955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Fixed!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3EE69F-02FB-995A-FEDA-9753BBD74009}"/>
              </a:ext>
            </a:extLst>
          </p:cNvPr>
          <p:cNvSpPr/>
          <p:nvPr/>
        </p:nvSpPr>
        <p:spPr>
          <a:xfrm>
            <a:off x="2937870" y="923672"/>
            <a:ext cx="2039850" cy="21603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FBD63-F6D1-ECC7-968C-140ACB5B86F5}"/>
              </a:ext>
            </a:extLst>
          </p:cNvPr>
          <p:cNvSpPr/>
          <p:nvPr/>
        </p:nvSpPr>
        <p:spPr>
          <a:xfrm>
            <a:off x="7049843" y="923672"/>
            <a:ext cx="2145979" cy="216035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F889-6724-74EA-EF3C-0DE162745A31}"/>
              </a:ext>
            </a:extLst>
          </p:cNvPr>
          <p:cNvSpPr txBox="1"/>
          <p:nvPr/>
        </p:nvSpPr>
        <p:spPr>
          <a:xfrm>
            <a:off x="3368927" y="3182839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40C9B-16F1-AF36-1F6B-91C8C975DEC8}"/>
              </a:ext>
            </a:extLst>
          </p:cNvPr>
          <p:cNvSpPr txBox="1"/>
          <p:nvPr/>
        </p:nvSpPr>
        <p:spPr>
          <a:xfrm>
            <a:off x="7317595" y="3161994"/>
            <a:ext cx="1610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</a:t>
            </a:r>
          </a:p>
          <a:p>
            <a:pPr algn="ctr"/>
            <a:r>
              <a:rPr kumimoji="1" lang="en-US" altLang="ko-KR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(Generation)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1" name="그림 10" descr="텍스트, 빨간색, 옅은이(가) 표시된 사진&#10;&#10;자동 생성된 설명">
            <a:extLst>
              <a:ext uri="{FF2B5EF4-FFF2-40B4-BE49-F238E27FC236}">
                <a16:creationId xmlns:a16="http://schemas.microsoft.com/office/drawing/2014/main" id="{7DF5DAB1-8024-FF30-E590-A17D1EADF7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1997" r="4416" b="14578"/>
          <a:stretch/>
        </p:blipFill>
        <p:spPr>
          <a:xfrm>
            <a:off x="6790745" y="3808325"/>
            <a:ext cx="2664171" cy="2379318"/>
          </a:xfrm>
          <a:prstGeom prst="rect">
            <a:avLst/>
          </a:prstGeom>
        </p:spPr>
      </p:pic>
      <p:pic>
        <p:nvPicPr>
          <p:cNvPr id="18" name="그림 17" descr="텍스트, 빨간색, 시계이(가) 표시된 사진&#10;&#10;자동 생성된 설명">
            <a:extLst>
              <a:ext uri="{FF2B5EF4-FFF2-40B4-BE49-F238E27FC236}">
                <a16:creationId xmlns:a16="http://schemas.microsoft.com/office/drawing/2014/main" id="{EF4CA25E-4713-8E7B-DF4D-1576E89EEE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" t="2316" r="3778" b="14577"/>
          <a:stretch/>
        </p:blipFill>
        <p:spPr>
          <a:xfrm>
            <a:off x="2625710" y="3773977"/>
            <a:ext cx="2664170" cy="23702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501E09-C86C-EB26-39C6-ED6AED7AD5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4431"/>
          <a:stretch/>
        </p:blipFill>
        <p:spPr>
          <a:xfrm>
            <a:off x="1452183" y="3674293"/>
            <a:ext cx="989707" cy="2469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5926BD-290A-EFB1-4938-9F15D06A5F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4732" t="-602" r="-301" b="602"/>
          <a:stretch/>
        </p:blipFill>
        <p:spPr>
          <a:xfrm>
            <a:off x="5531396" y="3674293"/>
            <a:ext cx="989707" cy="2469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FCFF32-F9AD-2645-9262-F5A2C48E1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4431"/>
          <a:stretch/>
        </p:blipFill>
        <p:spPr>
          <a:xfrm>
            <a:off x="9746751" y="3674293"/>
            <a:ext cx="989707" cy="2469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5FEB07-CE37-1AF5-D424-A4ACDAEC1F3E}"/>
              </a:ext>
            </a:extLst>
          </p:cNvPr>
          <p:cNvSpPr txBox="1"/>
          <p:nvPr/>
        </p:nvSpPr>
        <p:spPr>
          <a:xfrm>
            <a:off x="5077069" y="3084487"/>
            <a:ext cx="2105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How?</a:t>
            </a:r>
            <a:endParaRPr lang="ko-KR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69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>
            <a:extLst>
              <a:ext uri="{FF2B5EF4-FFF2-40B4-BE49-F238E27FC236}">
                <a16:creationId xmlns:a16="http://schemas.microsoft.com/office/drawing/2014/main" id="{B715A298-213B-412C-6695-DB2F2E110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10991141" y="1857012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A6DCEA20-959C-06BE-E15C-95475FB6A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9499050" y="1981339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FAC8B9CD-DF7D-D605-B785-587939012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7668207" y="2092894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E4EC344E-3FAB-EE57-06D4-F240A7D02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5829882" y="1963026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976E718-4DA5-97E8-7DC7-57D6AEB4E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377364" y="1621130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5024E80F-8D1E-110A-F646-DA389F8D3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2206164" y="1721704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7B68304-4616-5B3C-8835-F7EDB5D1A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3977814" y="1857012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AFAFAD06-2E5E-6498-5A10-79132DF4D20C}"/>
              </a:ext>
            </a:extLst>
          </p:cNvPr>
          <p:cNvSpPr/>
          <p:nvPr/>
        </p:nvSpPr>
        <p:spPr>
          <a:xfrm>
            <a:off x="9880806" y="233587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98660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https://datascienceschool.net/03%20machine%20learning/03.02.02%20%EC%9D%B4%EB%AF%B8%EC%A7%80%20%ED%95%84%ED%84%B0%EB%A7%81.html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https://cronodon.com/BioTech/Diffusion.html, https://cvpr2022-tutorial-diffusion-models.github.io/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4501E09-C86C-EB26-39C6-ED6AED7AD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431"/>
          <a:stretch/>
        </p:blipFill>
        <p:spPr>
          <a:xfrm>
            <a:off x="1452183" y="3674293"/>
            <a:ext cx="989707" cy="2469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5926BD-290A-EFB1-4938-9F15D06A5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32" t="-602" r="-301" b="602"/>
          <a:stretch/>
        </p:blipFill>
        <p:spPr>
          <a:xfrm>
            <a:off x="5531396" y="3674293"/>
            <a:ext cx="989707" cy="2469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FCFF32-F9AD-2645-9262-F5A2C48E1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431"/>
          <a:stretch/>
        </p:blipFill>
        <p:spPr>
          <a:xfrm>
            <a:off x="9746751" y="3674293"/>
            <a:ext cx="989707" cy="246994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0E07FE-18D7-21B6-388A-A0A7AF553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43" y="3800081"/>
            <a:ext cx="2283851" cy="2283851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1A1E64F7-C339-9F16-FE40-34DF9DC9F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69" y="3773977"/>
            <a:ext cx="2283851" cy="228385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32EF4E-F12F-632D-7D40-DD5093F68E4D}"/>
              </a:ext>
            </a:extLst>
          </p:cNvPr>
          <p:cNvSpPr/>
          <p:nvPr/>
        </p:nvSpPr>
        <p:spPr>
          <a:xfrm>
            <a:off x="477375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89E52F-D2BB-3C53-1230-C628CDB7EC9A}"/>
              </a:ext>
            </a:extLst>
          </p:cNvPr>
          <p:cNvSpPr/>
          <p:nvPr/>
        </p:nvSpPr>
        <p:spPr>
          <a:xfrm>
            <a:off x="2186971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66B96C3-025D-15AE-AAC3-0DC4D20B696E}"/>
              </a:ext>
            </a:extLst>
          </p:cNvPr>
          <p:cNvSpPr/>
          <p:nvPr/>
        </p:nvSpPr>
        <p:spPr>
          <a:xfrm>
            <a:off x="3896567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5B29E5-641E-18BB-1BEB-6CD2DA21E666}"/>
              </a:ext>
            </a:extLst>
          </p:cNvPr>
          <p:cNvSpPr/>
          <p:nvPr/>
        </p:nvSpPr>
        <p:spPr>
          <a:xfrm>
            <a:off x="5549503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D44272-7CFC-3261-5F54-7F76DF547A93}"/>
              </a:ext>
            </a:extLst>
          </p:cNvPr>
          <p:cNvSpPr/>
          <p:nvPr/>
        </p:nvSpPr>
        <p:spPr>
          <a:xfrm>
            <a:off x="7233326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C37959-0C95-B330-A380-DD80E64DA6B5}"/>
              </a:ext>
            </a:extLst>
          </p:cNvPr>
          <p:cNvSpPr/>
          <p:nvPr/>
        </p:nvSpPr>
        <p:spPr>
          <a:xfrm>
            <a:off x="8952490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F9766EF-4045-292D-964D-F86BE941BA39}"/>
              </a:ext>
            </a:extLst>
          </p:cNvPr>
          <p:cNvSpPr/>
          <p:nvPr/>
        </p:nvSpPr>
        <p:spPr>
          <a:xfrm>
            <a:off x="10654856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558342-DFD4-4665-C02F-B9F974D323BE}"/>
              </a:ext>
            </a:extLst>
          </p:cNvPr>
          <p:cNvSpPr/>
          <p:nvPr/>
        </p:nvSpPr>
        <p:spPr>
          <a:xfrm>
            <a:off x="749595" y="197567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6AE5DF7-82DD-AC63-024C-E513E1E4935E}"/>
              </a:ext>
            </a:extLst>
          </p:cNvPr>
          <p:cNvSpPr/>
          <p:nvPr/>
        </p:nvSpPr>
        <p:spPr>
          <a:xfrm>
            <a:off x="2578395" y="208576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F1338A0-D9E3-AF7B-621D-7264A57F68EC}"/>
              </a:ext>
            </a:extLst>
          </p:cNvPr>
          <p:cNvSpPr/>
          <p:nvPr/>
        </p:nvSpPr>
        <p:spPr>
          <a:xfrm>
            <a:off x="4350045" y="2221077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F0CBAE6-9096-AF6F-A75C-1F9966AF5A61}"/>
              </a:ext>
            </a:extLst>
          </p:cNvPr>
          <p:cNvSpPr/>
          <p:nvPr/>
        </p:nvSpPr>
        <p:spPr>
          <a:xfrm>
            <a:off x="6211638" y="2327091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7C2B9D1-03C5-1D73-12B9-F9471BECEE31}"/>
              </a:ext>
            </a:extLst>
          </p:cNvPr>
          <p:cNvSpPr/>
          <p:nvPr/>
        </p:nvSpPr>
        <p:spPr>
          <a:xfrm>
            <a:off x="8040438" y="245695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739B06D-D627-03E1-0951-27DAF2B091BF}"/>
              </a:ext>
            </a:extLst>
          </p:cNvPr>
          <p:cNvSpPr/>
          <p:nvPr/>
        </p:nvSpPr>
        <p:spPr>
          <a:xfrm>
            <a:off x="11372897" y="221155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38" name="화살표: 오른쪽 9237">
            <a:extLst>
              <a:ext uri="{FF2B5EF4-FFF2-40B4-BE49-F238E27FC236}">
                <a16:creationId xmlns:a16="http://schemas.microsoft.com/office/drawing/2014/main" id="{E5B0BB74-313B-638F-A610-627904375700}"/>
              </a:ext>
            </a:extLst>
          </p:cNvPr>
          <p:cNvSpPr/>
          <p:nvPr/>
        </p:nvSpPr>
        <p:spPr>
          <a:xfrm>
            <a:off x="477375" y="1165508"/>
            <a:ext cx="11266894" cy="3621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40" name="TextBox 9239">
            <a:extLst>
              <a:ext uri="{FF2B5EF4-FFF2-40B4-BE49-F238E27FC236}">
                <a16:creationId xmlns:a16="http://schemas.microsoft.com/office/drawing/2014/main" id="{1F6CD009-472C-9E5F-AC53-B6C0459C5F35}"/>
              </a:ext>
            </a:extLst>
          </p:cNvPr>
          <p:cNvSpPr txBox="1"/>
          <p:nvPr/>
        </p:nvSpPr>
        <p:spPr>
          <a:xfrm>
            <a:off x="404005" y="2249397"/>
            <a:ext cx="122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FF0000"/>
                </a:solidFill>
              </a:rPr>
              <a:t>Gaussian!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241" name="TextBox 9240">
            <a:extLst>
              <a:ext uri="{FF2B5EF4-FFF2-40B4-BE49-F238E27FC236}">
                <a16:creationId xmlns:a16="http://schemas.microsoft.com/office/drawing/2014/main" id="{C967D240-E054-62B1-E223-30662A4573FF}"/>
              </a:ext>
            </a:extLst>
          </p:cNvPr>
          <p:cNvSpPr txBox="1"/>
          <p:nvPr/>
        </p:nvSpPr>
        <p:spPr>
          <a:xfrm>
            <a:off x="5444206" y="838187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1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07FC27D-9F8C-ADE6-7A82-A3767994F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7668207" y="2092894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9DCBDB11-C1B2-39A4-ED3A-FB1C7BCDF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10991141" y="1857012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9859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Feller, W. On the theory of stochastic processes, with particular reference to applications. In Proceedings of the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[First] Berkeley Symposium on Mathematical Statistics and Probability. The Regents of the University of California, 1949.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4501E09-C86C-EB26-39C6-ED6AED7AD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431"/>
          <a:stretch/>
        </p:blipFill>
        <p:spPr>
          <a:xfrm>
            <a:off x="1452183" y="3674293"/>
            <a:ext cx="989707" cy="2469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5926BD-290A-EFB1-4938-9F15D06A5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732" t="-602" r="-301" b="602"/>
          <a:stretch/>
        </p:blipFill>
        <p:spPr>
          <a:xfrm>
            <a:off x="5531396" y="3674293"/>
            <a:ext cx="989707" cy="24699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FCFF32-F9AD-2645-9262-F5A2C48E1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431"/>
          <a:stretch/>
        </p:blipFill>
        <p:spPr>
          <a:xfrm>
            <a:off x="9746751" y="3674293"/>
            <a:ext cx="989707" cy="246994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90E07FE-18D7-21B6-388A-A0A7AF553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43" y="3800081"/>
            <a:ext cx="2283851" cy="2283851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1A1E64F7-C339-9F16-FE40-34DF9DC9F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69" y="3773977"/>
            <a:ext cx="2283851" cy="2283851"/>
          </a:xfrm>
          <a:prstGeom prst="rect">
            <a:avLst/>
          </a:prstGeom>
        </p:spPr>
      </p:pic>
      <p:sp>
        <p:nvSpPr>
          <p:cNvPr id="9238" name="화살표: 오른쪽 9237">
            <a:extLst>
              <a:ext uri="{FF2B5EF4-FFF2-40B4-BE49-F238E27FC236}">
                <a16:creationId xmlns:a16="http://schemas.microsoft.com/office/drawing/2014/main" id="{E5B0BB74-313B-638F-A610-627904375700}"/>
              </a:ext>
            </a:extLst>
          </p:cNvPr>
          <p:cNvSpPr/>
          <p:nvPr/>
        </p:nvSpPr>
        <p:spPr>
          <a:xfrm>
            <a:off x="477375" y="1165508"/>
            <a:ext cx="11266894" cy="3621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41" name="TextBox 9240">
            <a:extLst>
              <a:ext uri="{FF2B5EF4-FFF2-40B4-BE49-F238E27FC236}">
                <a16:creationId xmlns:a16="http://schemas.microsoft.com/office/drawing/2014/main" id="{C967D240-E054-62B1-E223-30662A4573FF}"/>
              </a:ext>
            </a:extLst>
          </p:cNvPr>
          <p:cNvSpPr txBox="1"/>
          <p:nvPr/>
        </p:nvSpPr>
        <p:spPr>
          <a:xfrm>
            <a:off x="5444206" y="838187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E561DD4-3DFF-A297-1348-8F9FFB6F68E3}"/>
              </a:ext>
            </a:extLst>
          </p:cNvPr>
          <p:cNvSpPr/>
          <p:nvPr/>
        </p:nvSpPr>
        <p:spPr>
          <a:xfrm rot="10800000">
            <a:off x="477375" y="2821126"/>
            <a:ext cx="11266894" cy="36213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CAC39-46DB-7253-860F-2731CF069253}"/>
              </a:ext>
            </a:extLst>
          </p:cNvPr>
          <p:cNvSpPr txBox="1"/>
          <p:nvPr/>
        </p:nvSpPr>
        <p:spPr>
          <a:xfrm>
            <a:off x="5444205" y="3178738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2550351-8465-40E5-3585-D17527A6697C}"/>
              </a:ext>
            </a:extLst>
          </p:cNvPr>
          <p:cNvSpPr/>
          <p:nvPr/>
        </p:nvSpPr>
        <p:spPr>
          <a:xfrm>
            <a:off x="2432559" y="4760937"/>
            <a:ext cx="3089506" cy="3621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82B05AE-3152-688A-4E57-F297BA155D5B}"/>
              </a:ext>
            </a:extLst>
          </p:cNvPr>
          <p:cNvSpPr/>
          <p:nvPr/>
        </p:nvSpPr>
        <p:spPr>
          <a:xfrm>
            <a:off x="6638916" y="4734833"/>
            <a:ext cx="3033549" cy="36213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5670E31-2ACF-C57B-1DFC-CA78685AA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9499050" y="1981339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7CCC209-3C35-0C44-7CD8-D67DFD23E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5829882" y="1963026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7FD502D-00E0-0940-4BC1-D32DF4DBB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377364" y="1621130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B7D30FA-B040-647F-A427-39C3EA918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2206164" y="1721704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E2FB159-D4AF-7C18-22E6-0C22B95DE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3977814" y="1857012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5AAE0EA-5B79-D416-C261-47A119E90CF9}"/>
              </a:ext>
            </a:extLst>
          </p:cNvPr>
          <p:cNvSpPr/>
          <p:nvPr/>
        </p:nvSpPr>
        <p:spPr>
          <a:xfrm>
            <a:off x="9880806" y="233587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28F3F3-CEE2-7C60-0A0C-4A643E747AE8}"/>
              </a:ext>
            </a:extLst>
          </p:cNvPr>
          <p:cNvSpPr/>
          <p:nvPr/>
        </p:nvSpPr>
        <p:spPr>
          <a:xfrm>
            <a:off x="477375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FDA60B-F3E4-2261-ACDF-2BE8BC6939C8}"/>
              </a:ext>
            </a:extLst>
          </p:cNvPr>
          <p:cNvSpPr/>
          <p:nvPr/>
        </p:nvSpPr>
        <p:spPr>
          <a:xfrm>
            <a:off x="2186971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3CDAA0-6733-42C1-2FC8-7C4FF04BD7D2}"/>
              </a:ext>
            </a:extLst>
          </p:cNvPr>
          <p:cNvSpPr/>
          <p:nvPr/>
        </p:nvSpPr>
        <p:spPr>
          <a:xfrm>
            <a:off x="3896567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39A59A-3DC8-C3B3-7C53-F2F8B7F67CCC}"/>
              </a:ext>
            </a:extLst>
          </p:cNvPr>
          <p:cNvSpPr/>
          <p:nvPr/>
        </p:nvSpPr>
        <p:spPr>
          <a:xfrm>
            <a:off x="5549503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EEB94F-DF2E-0335-01B6-F8BF8D11E3CD}"/>
              </a:ext>
            </a:extLst>
          </p:cNvPr>
          <p:cNvSpPr/>
          <p:nvPr/>
        </p:nvSpPr>
        <p:spPr>
          <a:xfrm>
            <a:off x="7233326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284A33-F64D-4CFE-E42F-65A68ACC6708}"/>
              </a:ext>
            </a:extLst>
          </p:cNvPr>
          <p:cNvSpPr/>
          <p:nvPr/>
        </p:nvSpPr>
        <p:spPr>
          <a:xfrm>
            <a:off x="8952490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D93098-1A70-7147-7131-92DBC2D25620}"/>
              </a:ext>
            </a:extLst>
          </p:cNvPr>
          <p:cNvSpPr/>
          <p:nvPr/>
        </p:nvSpPr>
        <p:spPr>
          <a:xfrm>
            <a:off x="10654856" y="1646894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3566EBD-F8D1-A426-E09F-098FF5709FCC}"/>
              </a:ext>
            </a:extLst>
          </p:cNvPr>
          <p:cNvSpPr/>
          <p:nvPr/>
        </p:nvSpPr>
        <p:spPr>
          <a:xfrm>
            <a:off x="749595" y="197567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5EE9B0E-80AE-7001-7F9B-D104C4EF713D}"/>
              </a:ext>
            </a:extLst>
          </p:cNvPr>
          <p:cNvSpPr/>
          <p:nvPr/>
        </p:nvSpPr>
        <p:spPr>
          <a:xfrm>
            <a:off x="2578395" y="208576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8965A3-42AA-CFAA-6488-D9BCEA6B0A23}"/>
              </a:ext>
            </a:extLst>
          </p:cNvPr>
          <p:cNvSpPr/>
          <p:nvPr/>
        </p:nvSpPr>
        <p:spPr>
          <a:xfrm>
            <a:off x="4350045" y="2221077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65AD9AB-9C14-F21C-9204-A6D3C9467560}"/>
              </a:ext>
            </a:extLst>
          </p:cNvPr>
          <p:cNvSpPr/>
          <p:nvPr/>
        </p:nvSpPr>
        <p:spPr>
          <a:xfrm>
            <a:off x="6211638" y="2327091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66EADDE-5FA1-5817-F93A-5B7167C26C58}"/>
              </a:ext>
            </a:extLst>
          </p:cNvPr>
          <p:cNvSpPr/>
          <p:nvPr/>
        </p:nvSpPr>
        <p:spPr>
          <a:xfrm>
            <a:off x="8040438" y="2456959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AE40DB-6CCD-D7A6-F7E3-1F1732ADCB37}"/>
              </a:ext>
            </a:extLst>
          </p:cNvPr>
          <p:cNvSpPr/>
          <p:nvPr/>
        </p:nvSpPr>
        <p:spPr>
          <a:xfrm>
            <a:off x="11372897" y="221155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2D1F1D-E393-9D2E-F92B-FCEDC4E1766D}"/>
              </a:ext>
            </a:extLst>
          </p:cNvPr>
          <p:cNvSpPr txBox="1"/>
          <p:nvPr/>
        </p:nvSpPr>
        <p:spPr>
          <a:xfrm>
            <a:off x="404005" y="2249397"/>
            <a:ext cx="122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FF0000"/>
                </a:solidFill>
              </a:rPr>
              <a:t>Gaussian!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42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69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fi-FI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Jonathan Ho, Ajay Jain, Pieter Abbeel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NeurlIPS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2020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Inference, ELBO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32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4083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2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976E718-4DA5-97E8-7DC7-57D6AEB4E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23" t="14939" r="3243" b="16183"/>
          <a:stretch/>
        </p:blipFill>
        <p:spPr bwMode="auto">
          <a:xfrm>
            <a:off x="5493191" y="1938203"/>
            <a:ext cx="929247" cy="87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11586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4501E09-C86C-EB26-39C6-ED6AED7AD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431"/>
          <a:stretch/>
        </p:blipFill>
        <p:spPr>
          <a:xfrm>
            <a:off x="656705" y="1178908"/>
            <a:ext cx="989707" cy="2469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5926BD-290A-EFB1-4938-9F15D06A5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732" t="-602" r="-301" b="602"/>
          <a:stretch/>
        </p:blipFill>
        <p:spPr>
          <a:xfrm>
            <a:off x="10593356" y="1226315"/>
            <a:ext cx="989707" cy="246994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32EF4E-F12F-632D-7D40-DD5093F68E4D}"/>
              </a:ext>
            </a:extLst>
          </p:cNvPr>
          <p:cNvSpPr/>
          <p:nvPr/>
        </p:nvSpPr>
        <p:spPr>
          <a:xfrm>
            <a:off x="5593202" y="1963967"/>
            <a:ext cx="1089413" cy="9994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5558342-DFD4-4665-C02F-B9F974D323BE}"/>
              </a:ext>
            </a:extLst>
          </p:cNvPr>
          <p:cNvSpPr/>
          <p:nvPr/>
        </p:nvSpPr>
        <p:spPr>
          <a:xfrm>
            <a:off x="5874947" y="228321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38" name="화살표: 오른쪽 9237">
            <a:extLst>
              <a:ext uri="{FF2B5EF4-FFF2-40B4-BE49-F238E27FC236}">
                <a16:creationId xmlns:a16="http://schemas.microsoft.com/office/drawing/2014/main" id="{E5B0BB74-313B-638F-A610-627904375700}"/>
              </a:ext>
            </a:extLst>
          </p:cNvPr>
          <p:cNvSpPr/>
          <p:nvPr/>
        </p:nvSpPr>
        <p:spPr>
          <a:xfrm>
            <a:off x="1810384" y="1432771"/>
            <a:ext cx="8619000" cy="3621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40" name="TextBox 9239">
            <a:extLst>
              <a:ext uri="{FF2B5EF4-FFF2-40B4-BE49-F238E27FC236}">
                <a16:creationId xmlns:a16="http://schemas.microsoft.com/office/drawing/2014/main" id="{1F6CD009-472C-9E5F-AC53-B6C0459C5F35}"/>
              </a:ext>
            </a:extLst>
          </p:cNvPr>
          <p:cNvSpPr txBox="1"/>
          <p:nvPr/>
        </p:nvSpPr>
        <p:spPr>
          <a:xfrm>
            <a:off x="5519832" y="2566470"/>
            <a:ext cx="1226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FF0000"/>
                </a:solidFill>
              </a:rPr>
              <a:t>Gaussian!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241" name="TextBox 9240">
            <a:extLst>
              <a:ext uri="{FF2B5EF4-FFF2-40B4-BE49-F238E27FC236}">
                <a16:creationId xmlns:a16="http://schemas.microsoft.com/office/drawing/2014/main" id="{C967D240-E054-62B1-E223-30662A4573FF}"/>
              </a:ext>
            </a:extLst>
          </p:cNvPr>
          <p:cNvSpPr txBox="1"/>
          <p:nvPr/>
        </p:nvSpPr>
        <p:spPr>
          <a:xfrm>
            <a:off x="5469880" y="956963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E561DD4-3DFF-A297-1348-8F9FFB6F68E3}"/>
              </a:ext>
            </a:extLst>
          </p:cNvPr>
          <p:cNvSpPr/>
          <p:nvPr/>
        </p:nvSpPr>
        <p:spPr>
          <a:xfrm rot="10800000">
            <a:off x="1810384" y="3088389"/>
            <a:ext cx="8619000" cy="36213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CAC39-46DB-7253-860F-2731CF069253}"/>
              </a:ext>
            </a:extLst>
          </p:cNvPr>
          <p:cNvSpPr txBox="1"/>
          <p:nvPr/>
        </p:nvSpPr>
        <p:spPr>
          <a:xfrm>
            <a:off x="5469881" y="3449204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</a:t>
            </a:r>
            <a:endParaRPr lang="ko-KR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640D3-B9BF-E87C-6B94-F4E1F86B698D}"/>
                  </a:ext>
                </a:extLst>
              </p:cNvPr>
              <p:cNvSpPr txBox="1"/>
              <p:nvPr/>
            </p:nvSpPr>
            <p:spPr>
              <a:xfrm>
                <a:off x="3240047" y="2132420"/>
                <a:ext cx="8595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4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640D3-B9BF-E87C-6B94-F4E1F86B6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47" y="2132420"/>
                <a:ext cx="8595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C0C2EE-A9B1-AA32-3EBD-06719BB7C331}"/>
                  </a:ext>
                </a:extLst>
              </p:cNvPr>
              <p:cNvSpPr txBox="1"/>
              <p:nvPr/>
            </p:nvSpPr>
            <p:spPr>
              <a:xfrm>
                <a:off x="7746475" y="2150971"/>
                <a:ext cx="8595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4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C0C2EE-A9B1-AA32-3EBD-06719BB7C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475" y="2150971"/>
                <a:ext cx="85953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41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4501E09-C86C-EB26-39C6-ED6AED7AD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431"/>
          <a:stretch/>
        </p:blipFill>
        <p:spPr>
          <a:xfrm>
            <a:off x="656705" y="1178908"/>
            <a:ext cx="989707" cy="24699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5926BD-290A-EFB1-4938-9F15D06A5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32" t="-602" r="-301" b="602"/>
          <a:stretch/>
        </p:blipFill>
        <p:spPr>
          <a:xfrm>
            <a:off x="10593356" y="1226315"/>
            <a:ext cx="989707" cy="2469948"/>
          </a:xfrm>
          <a:prstGeom prst="rect">
            <a:avLst/>
          </a:prstGeom>
        </p:spPr>
      </p:pic>
      <p:sp>
        <p:nvSpPr>
          <p:cNvPr id="9238" name="화살표: 오른쪽 9237">
            <a:extLst>
              <a:ext uri="{FF2B5EF4-FFF2-40B4-BE49-F238E27FC236}">
                <a16:creationId xmlns:a16="http://schemas.microsoft.com/office/drawing/2014/main" id="{E5B0BB74-313B-638F-A610-627904375700}"/>
              </a:ext>
            </a:extLst>
          </p:cNvPr>
          <p:cNvSpPr/>
          <p:nvPr/>
        </p:nvSpPr>
        <p:spPr>
          <a:xfrm>
            <a:off x="1810384" y="1432771"/>
            <a:ext cx="8619000" cy="36213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41" name="TextBox 9240">
            <a:extLst>
              <a:ext uri="{FF2B5EF4-FFF2-40B4-BE49-F238E27FC236}">
                <a16:creationId xmlns:a16="http://schemas.microsoft.com/office/drawing/2014/main" id="{C967D240-E054-62B1-E223-30662A4573FF}"/>
              </a:ext>
            </a:extLst>
          </p:cNvPr>
          <p:cNvSpPr txBox="1"/>
          <p:nvPr/>
        </p:nvSpPr>
        <p:spPr>
          <a:xfrm>
            <a:off x="5469880" y="956963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Diffusion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E561DD4-3DFF-A297-1348-8F9FFB6F68E3}"/>
              </a:ext>
            </a:extLst>
          </p:cNvPr>
          <p:cNvSpPr/>
          <p:nvPr/>
        </p:nvSpPr>
        <p:spPr>
          <a:xfrm rot="10800000">
            <a:off x="1810384" y="3088389"/>
            <a:ext cx="8619000" cy="36213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CAC39-46DB-7253-860F-2731CF069253}"/>
              </a:ext>
            </a:extLst>
          </p:cNvPr>
          <p:cNvSpPr txBox="1"/>
          <p:nvPr/>
        </p:nvSpPr>
        <p:spPr>
          <a:xfrm>
            <a:off x="5469881" y="3449204"/>
            <a:ext cx="130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800" b="1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Reverse</a:t>
            </a:r>
            <a:endParaRPr lang="ko-KR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640D3-B9BF-E87C-6B94-F4E1F86B698D}"/>
                  </a:ext>
                </a:extLst>
              </p:cNvPr>
              <p:cNvSpPr txBox="1"/>
              <p:nvPr/>
            </p:nvSpPr>
            <p:spPr>
              <a:xfrm>
                <a:off x="3240047" y="2132420"/>
                <a:ext cx="8595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4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E640D3-B9BF-E87C-6B94-F4E1F86B6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047" y="2132420"/>
                <a:ext cx="859530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C0C2EE-A9B1-AA32-3EBD-06719BB7C331}"/>
                  </a:ext>
                </a:extLst>
              </p:cNvPr>
              <p:cNvSpPr txBox="1"/>
              <p:nvPr/>
            </p:nvSpPr>
            <p:spPr>
              <a:xfrm>
                <a:off x="7746475" y="2150971"/>
                <a:ext cx="8595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4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C0C2EE-A9B1-AA32-3EBD-06719BB7C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475" y="2150971"/>
                <a:ext cx="85953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A229F9-1578-34B2-8B5E-739F5D3FF0DC}"/>
                  </a:ext>
                </a:extLst>
              </p:cNvPr>
              <p:cNvSpPr txBox="1"/>
              <p:nvPr/>
            </p:nvSpPr>
            <p:spPr>
              <a:xfrm>
                <a:off x="5401578" y="1849042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A229F9-1578-34B2-8B5E-739F5D3FF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578" y="1849042"/>
                <a:ext cx="143661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687AD3-AF8C-4494-8FF4-DF04F7029D7B}"/>
                  </a:ext>
                </a:extLst>
              </p:cNvPr>
              <p:cNvSpPr txBox="1"/>
              <p:nvPr/>
            </p:nvSpPr>
            <p:spPr>
              <a:xfrm>
                <a:off x="5401578" y="2657969"/>
                <a:ext cx="1449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687AD3-AF8C-4494-8FF4-DF04F7029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578" y="2657969"/>
                <a:ext cx="1449436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4B0C3DE0-84D6-DE0A-BA7D-3CC0BA608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577" y="3881632"/>
            <a:ext cx="1981665" cy="19735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31987E-3A52-701F-C4AD-865ACB344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7740" y="3873511"/>
            <a:ext cx="1941058" cy="1981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DD3A4-D2C1-EAFF-34D9-41AF5A6D27AC}"/>
                  </a:ext>
                </a:extLst>
              </p:cNvPr>
              <p:cNvSpPr txBox="1"/>
              <p:nvPr/>
            </p:nvSpPr>
            <p:spPr>
              <a:xfrm>
                <a:off x="5445996" y="4559341"/>
                <a:ext cx="13000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𝒂𝒓𝒆</m:t>
                      </m:r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𝑴𝒂𝒓𝒌𝒐𝒗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𝑪𝒉𝒂𝒊𝒏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0DD3A4-D2C1-EAFF-34D9-41AF5A6D2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996" y="4559341"/>
                <a:ext cx="1300005" cy="369332"/>
              </a:xfrm>
              <a:prstGeom prst="rect">
                <a:avLst/>
              </a:prstGeom>
              <a:blipFill>
                <a:blip r:embed="rId10"/>
                <a:stretch>
                  <a:fillRect l="-52336" r="-49065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067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Diffusion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2881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333289-7C86-3A08-DE6E-A41D3ADF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10" y="849406"/>
            <a:ext cx="9840394" cy="25795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A8DB6A-CF4A-F8DE-C4C6-A66691DC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85" y="3484789"/>
            <a:ext cx="9697082" cy="24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64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0000"/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ELBO, Hierarchical VAE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Overview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Diffusion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Parameterizing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Architecture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56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96932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Markov Chain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7764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https://youtu.be/uFoGaIVHfoE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상자 9">
                <a:extLst>
                  <a:ext uri="{FF2B5EF4-FFF2-40B4-BE49-F238E27FC236}">
                    <a16:creationId xmlns:a16="http://schemas.microsoft.com/office/drawing/2014/main" id="{EF65CDED-6D37-451D-C95D-F32E26E6FA50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148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Each event depends only on the state of the previous event</a:t>
                </a: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 :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∙∙∙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𝑻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𝟑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∙∙∙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 :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𝑻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 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 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 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∙∙∙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: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: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: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: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: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텍스트 상자 9">
                <a:extLst>
                  <a:ext uri="{FF2B5EF4-FFF2-40B4-BE49-F238E27FC236}">
                    <a16:creationId xmlns:a16="http://schemas.microsoft.com/office/drawing/2014/main" id="{EF65CDED-6D37-451D-C95D-F32E26E6F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148380"/>
              </a:xfrm>
              <a:prstGeom prst="rect">
                <a:avLst/>
              </a:prstGeom>
              <a:blipFill>
                <a:blip r:embed="rId2"/>
                <a:stretch>
                  <a:fillRect l="-2462" b="-167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>
            <a:extLst>
              <a:ext uri="{FF2B5EF4-FFF2-40B4-BE49-F238E27FC236}">
                <a16:creationId xmlns:a16="http://schemas.microsoft.com/office/drawing/2014/main" id="{2D9B5BFF-5673-B972-D517-108693EB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5" y="1735033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0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0000"/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ELBO, Hierarchical VAE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Overview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Diffusion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Parameterizing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Architecture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62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9057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ELBO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21499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텍스트 상자 9">
                <a:extLst>
                  <a:ext uri="{FF2B5EF4-FFF2-40B4-BE49-F238E27FC236}">
                    <a16:creationId xmlns:a16="http://schemas.microsoft.com/office/drawing/2014/main" id="{5EE40C23-6796-2A90-1141-942D682D49F7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014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Jensen’s Inequality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𝑰𝒇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𝒄𝒐𝒏𝒗𝒆𝒙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≥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𝑰𝒇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𝒄𝒐𝒏𝒗𝒆𝒙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≥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Log function is concave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𝑰𝒇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𝒄𝒐𝒏𝒄𝒂𝒗𝒆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[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]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≥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6" name="텍스트 상자 9">
                <a:extLst>
                  <a:ext uri="{FF2B5EF4-FFF2-40B4-BE49-F238E27FC236}">
                    <a16:creationId xmlns:a16="http://schemas.microsoft.com/office/drawing/2014/main" id="{5EE40C23-6796-2A90-1141-942D682D4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014817"/>
              </a:xfrm>
              <a:prstGeom prst="rect">
                <a:avLst/>
              </a:prstGeom>
              <a:blipFill>
                <a:blip r:embed="rId2"/>
                <a:stretch>
                  <a:fillRect l="-554" b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F3DC145A-E0FB-1C9E-7A57-71F6CA02A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96" y="885794"/>
            <a:ext cx="6691050" cy="347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95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상자 9">
                <a:extLst>
                  <a:ext uri="{FF2B5EF4-FFF2-40B4-BE49-F238E27FC236}">
                    <a16:creationId xmlns:a16="http://schemas.microsoft.com/office/drawing/2014/main" id="{A15BE9E9-AC7B-7499-928C-72D71E290DCB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054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Evidence 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,   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,   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𝒅𝒛</m:t>
                        </m:r>
                      </m:e>
                    </m:nary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𝒍𝒐𝒈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𝒅𝒛</m:t>
                        </m:r>
                      </m:e>
                    </m:nary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𝒍𝒐𝒈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</m:d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𝒅𝒛</m:t>
                        </m:r>
                      </m:e>
                    </m:nary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,   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</m:e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,   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𝑱𝒆𝒏𝒔𝒆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𝒏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𝒔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𝑰𝒏𝒆𝒒𝒖𝒂𝒍𝒊𝒕𝒚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5" name="텍스트 상자 9">
                <a:extLst>
                  <a:ext uri="{FF2B5EF4-FFF2-40B4-BE49-F238E27FC236}">
                    <a16:creationId xmlns:a16="http://schemas.microsoft.com/office/drawing/2014/main" id="{A15BE9E9-AC7B-7499-928C-72D71E29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054571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ELBO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4357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24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텍스트 상자 9">
                <a:extLst>
                  <a:ext uri="{FF2B5EF4-FFF2-40B4-BE49-F238E27FC236}">
                    <a16:creationId xmlns:a16="http://schemas.microsoft.com/office/drawing/2014/main" id="{A15BE9E9-AC7B-7499-928C-72D71E290DCB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2723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Evidence 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,   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𝒍𝒐𝒈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≥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,   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 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𝒑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,  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𝒑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Same with VAE</a:t>
                </a:r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5" name="텍스트 상자 9">
                <a:extLst>
                  <a:ext uri="{FF2B5EF4-FFF2-40B4-BE49-F238E27FC236}">
                    <a16:creationId xmlns:a16="http://schemas.microsoft.com/office/drawing/2014/main" id="{A15BE9E9-AC7B-7499-928C-72D71E29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2723951"/>
              </a:xfrm>
              <a:prstGeom prst="rect">
                <a:avLst/>
              </a:prstGeom>
              <a:blipFill>
                <a:blip r:embed="rId2"/>
                <a:stretch>
                  <a:fillRect l="-554" b="-31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ELBO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6513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9426BD-6B4B-E823-57EE-8CB08309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88" y="2562225"/>
            <a:ext cx="4302863" cy="35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38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714055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VAE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18999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611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Medium" panose="020B0600000000000000" pitchFamily="34" charset="-127"/>
                    <a:ea typeface="Noto Sans CJK KR Medium" panose="020B0600000000000000" pitchFamily="34" charset="-127"/>
                    <a:sym typeface="Wingdings" panose="05000000000000000000" pitchFamily="2" charset="2"/>
                  </a:rPr>
                  <a:t>Loss term of VAE</a:t>
                </a:r>
                <a:endParaRPr kumimoji="1" lang="en-US" altLang="ko-KR" sz="2000" b="1" i="1" dirty="0">
                  <a:latin typeface="Cambria Math" panose="02040503050406030204" pitchFamily="18" charset="0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,   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𝒛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𝝓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𝒛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|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𝝓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𝒍𝒐𝒈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|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𝒛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−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𝑫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𝑲𝑳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𝒛</m:t>
                        </m:r>
                      </m:e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||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𝒑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𝒛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))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611181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3502C0-DEFB-D2A5-444F-FB6151001018}"/>
              </a:ext>
            </a:extLst>
          </p:cNvPr>
          <p:cNvSpPr/>
          <p:nvPr/>
        </p:nvSpPr>
        <p:spPr>
          <a:xfrm>
            <a:off x="4112079" y="4139220"/>
            <a:ext cx="2442210" cy="507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D8C81-D660-965C-5C72-0803D51B2646}"/>
              </a:ext>
            </a:extLst>
          </p:cNvPr>
          <p:cNvSpPr txBox="1"/>
          <p:nvPr/>
        </p:nvSpPr>
        <p:spPr>
          <a:xfrm>
            <a:off x="4018870" y="4692420"/>
            <a:ext cx="2647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Prior Matching Term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6448F4-6A69-63A5-3FF3-43FFE68F841F}"/>
              </a:ext>
            </a:extLst>
          </p:cNvPr>
          <p:cNvSpPr/>
          <p:nvPr/>
        </p:nvSpPr>
        <p:spPr>
          <a:xfrm>
            <a:off x="1443991" y="4139220"/>
            <a:ext cx="2442210" cy="5071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68226-EF21-4014-9DF3-6FB0BCFF0D19}"/>
              </a:ext>
            </a:extLst>
          </p:cNvPr>
          <p:cNvSpPr txBox="1"/>
          <p:nvPr/>
        </p:nvSpPr>
        <p:spPr>
          <a:xfrm>
            <a:off x="1405891" y="4692420"/>
            <a:ext cx="2838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0070C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sym typeface="Wingdings" panose="05000000000000000000" pitchFamily="2" charset="2"/>
              </a:rPr>
              <a:t>Reconstruction Term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573074-2640-D17A-46AF-BEA8E7C1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985" y="1409187"/>
            <a:ext cx="2126024" cy="26329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57CAD2-421E-C617-A720-0906D559E183}"/>
              </a:ext>
            </a:extLst>
          </p:cNvPr>
          <p:cNvSpPr/>
          <p:nvPr/>
        </p:nvSpPr>
        <p:spPr>
          <a:xfrm>
            <a:off x="8463892" y="1316886"/>
            <a:ext cx="2442210" cy="296336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DFF768-C407-B50B-3F58-DCE19F534929}"/>
              </a:ext>
            </a:extLst>
          </p:cNvPr>
          <p:cNvSpPr/>
          <p:nvPr/>
        </p:nvSpPr>
        <p:spPr>
          <a:xfrm>
            <a:off x="8622836" y="2562225"/>
            <a:ext cx="2125173" cy="157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5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Ho, Jonathan, Ajay Jain, and Pieter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Abbeel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. "Denoising diffusion probabilistic models." Advances in Neural Information Processing Systems 33 (2020): 6840-6851.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Luo, Calvin. "Understanding diffusion models: A unified perspective."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arXiv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preprint arXiv:2208.11970 (2022).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Sohl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-Dickstein,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Jascha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, et al. "Deep unsupervised learning using nonequilibrium thermodynamics." International Conference on Machine Learning. PMLR, 2015.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66532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 – Main References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288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27013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Hierarchical VAE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0827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Multiple hierarchies over latent variables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HVAE of T level hierarchy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17337F-1A48-B0FF-CD36-1F6BF01C7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80"/>
          <a:stretch/>
        </p:blipFill>
        <p:spPr>
          <a:xfrm rot="5400000">
            <a:off x="1488471" y="3030751"/>
            <a:ext cx="2817932" cy="1958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2333A-7DF9-E33E-0AA5-E5D24D398611}"/>
                  </a:ext>
                </a:extLst>
              </p:cNvPr>
              <p:cNvSpPr txBox="1"/>
              <p:nvPr/>
            </p:nvSpPr>
            <p:spPr>
              <a:xfrm>
                <a:off x="4797295" y="3668698"/>
                <a:ext cx="97631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400" i="1">
                          <a:latin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2333A-7DF9-E33E-0AA5-E5D24D398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295" y="3668698"/>
                <a:ext cx="976313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56A29219-D348-5D0B-478B-8FBC3D683A11}"/>
              </a:ext>
            </a:extLst>
          </p:cNvPr>
          <p:cNvSpPr/>
          <p:nvPr/>
        </p:nvSpPr>
        <p:spPr>
          <a:xfrm rot="5400000">
            <a:off x="4716437" y="3470839"/>
            <a:ext cx="292411" cy="2764683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96EB85-D268-3699-5DBC-167AB32A8245}"/>
              </a:ext>
            </a:extLst>
          </p:cNvPr>
          <p:cNvSpPr txBox="1"/>
          <p:nvPr/>
        </p:nvSpPr>
        <p:spPr>
          <a:xfrm>
            <a:off x="4658556" y="5166700"/>
            <a:ext cx="408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</a:t>
            </a:r>
            <a:endParaRPr lang="ko-KR" altLang="en-US" sz="2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1F7799D-93C8-A0B0-3FCD-1F0960143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8" t="158" r="2238" b="43722"/>
          <a:stretch/>
        </p:blipFill>
        <p:spPr>
          <a:xfrm rot="5400000">
            <a:off x="8104783" y="2947801"/>
            <a:ext cx="2817932" cy="195847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8E912EA-EE93-152C-217B-22E63AA38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80"/>
          <a:stretch/>
        </p:blipFill>
        <p:spPr>
          <a:xfrm rot="5400000">
            <a:off x="3661811" y="3520370"/>
            <a:ext cx="1408966" cy="97923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1A6D790-C53D-8949-FBE1-119CFC3F0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88"/>
          <a:stretch/>
        </p:blipFill>
        <p:spPr>
          <a:xfrm rot="5400000">
            <a:off x="5835425" y="3576961"/>
            <a:ext cx="721286" cy="90476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EE10213-AD91-F811-50BE-1F2DAD694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38" t="158" r="2238" b="43722"/>
          <a:stretch/>
        </p:blipFill>
        <p:spPr>
          <a:xfrm rot="5400000">
            <a:off x="7321357" y="3502308"/>
            <a:ext cx="1408969" cy="9792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2E7A81-AE2A-1640-1E25-7701C441CB1B}"/>
                  </a:ext>
                </a:extLst>
              </p:cNvPr>
              <p:cNvSpPr txBox="1"/>
              <p:nvPr/>
            </p:nvSpPr>
            <p:spPr>
              <a:xfrm>
                <a:off x="6622140" y="3690789"/>
                <a:ext cx="97631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4400" i="1">
                          <a:latin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2E7A81-AE2A-1640-1E25-7701C441C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140" y="3690789"/>
                <a:ext cx="976313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E48F087A-4A67-4ED6-2985-D04B84264767}"/>
              </a:ext>
            </a:extLst>
          </p:cNvPr>
          <p:cNvSpPr/>
          <p:nvPr/>
        </p:nvSpPr>
        <p:spPr>
          <a:xfrm rot="16200000">
            <a:off x="7432204" y="1703429"/>
            <a:ext cx="292411" cy="2764683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1A4554-D37A-8A64-27B6-95825A085525}"/>
              </a:ext>
            </a:extLst>
          </p:cNvPr>
          <p:cNvSpPr txBox="1"/>
          <p:nvPr/>
        </p:nvSpPr>
        <p:spPr>
          <a:xfrm>
            <a:off x="7394367" y="2411322"/>
            <a:ext cx="408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3462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4852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Markovian HVAE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19405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Luo, Calvin. "Understanding diffusion models: A unified perspective." </a:t>
                      </a:r>
                      <a:r>
                        <a:rPr kumimoji="1" lang="en-US" altLang="ko-KR" sz="16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arXiv</a:t>
                      </a: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 preprint arXiv:2208.11970 (2022).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Encoder and decoder is Markov Chain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Markovian HVAE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B9660D-AFC4-D5D5-0C4D-313717B3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45" y="2386627"/>
            <a:ext cx="8830907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4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53509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Markovian HVAE – Maximizing ELBO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33255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Luo, Calvin. "Understanding diffusion models: A unified perspective." </a:t>
                      </a:r>
                      <a:r>
                        <a:rPr kumimoji="1" lang="en-US" altLang="ko-KR" sz="16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arXiv</a:t>
                      </a: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 preprint arXiv:2208.11970 (2022).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B9660D-AFC4-D5D5-0C4D-313717B34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406" y="1037833"/>
            <a:ext cx="3636392" cy="1396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F8CE9D-07B4-EC1C-8770-4C9AF8784AB6}"/>
                  </a:ext>
                </a:extLst>
              </p:cNvPr>
              <p:cNvSpPr txBox="1"/>
              <p:nvPr/>
            </p:nvSpPr>
            <p:spPr>
              <a:xfrm>
                <a:off x="6807995" y="2510183"/>
                <a:ext cx="5384005" cy="876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𝑴𝒂𝒓𝒌𝒐𝒗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𝑪𝒉𝒂𝒊𝒏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→  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𝒒</m:t>
                      </m:r>
                      <m:d>
                        <m:dPr>
                          <m:endChr m:val="|"/>
                          <m:ctrlP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: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𝑻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𝟎</m:t>
                          </m:r>
                        </m:sub>
                      </m:sSub>
                      <m:r>
                        <a:rPr lang="en-US" altLang="ko-KR" b="1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𝟏</m:t>
                          </m:r>
                        </m:sub>
                        <m:sup>
                          <m: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𝑻</m:t>
                          </m:r>
                        </m:sup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𝒒</m:t>
                          </m:r>
                          <m:d>
                            <m:dPr>
                              <m:endChr m:val="|"/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1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e>
                          </m:d>
                          <m: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b="1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F8CE9D-07B4-EC1C-8770-4C9AF8784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995" y="2510183"/>
                <a:ext cx="5384005" cy="8766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C320E733-2B6D-424A-7631-922544689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5" y="1009920"/>
            <a:ext cx="4957091" cy="1764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9C5284-0E7D-B905-964C-EA2552705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05" y="2948508"/>
            <a:ext cx="4886833" cy="28805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02A2596-13BE-0307-F75A-B6B267DE7E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99"/>
          <a:stretch/>
        </p:blipFill>
        <p:spPr>
          <a:xfrm>
            <a:off x="5083510" y="4987375"/>
            <a:ext cx="5137716" cy="8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55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ELBO, Hierarchical VAE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0000"/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Overview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Diffusion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Parameterizing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Architecture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38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1543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Diffusion Model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76847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Luo, Calvin. "Understanding diffusion models: A unified perspective." </a:t>
                      </a:r>
                      <a:r>
                        <a:rPr kumimoji="1" lang="en-US" altLang="ko-KR" sz="16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arXiv</a:t>
                      </a: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 preprint arXiv:2208.11970 (2022).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4929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By Markovian HVAE, Variational Diffusion Model can be made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Restrictions of Variational Diffusion Model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Latent dimension is equal to the data dimension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Latent Encoder is pre-defined as Gaussian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Gaussian parameters of latent encoders vary over time </a:t>
            </a:r>
          </a:p>
          <a:p>
            <a:pPr marL="1257300" lvl="2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To make final latent a standard Gaussian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F3F9423-C7DE-392C-4C34-C66FCF47D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70"/>
          <a:stretch/>
        </p:blipFill>
        <p:spPr bwMode="auto">
          <a:xfrm>
            <a:off x="3209924" y="3134203"/>
            <a:ext cx="5486573" cy="96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083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Diffusion Model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39301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Luo, Calvin. "Understanding diffusion models: A unified perspective." </a:t>
                      </a:r>
                      <a:r>
                        <a:rPr kumimoji="1" lang="en-US" altLang="ko-KR" sz="16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arXiv</a:t>
                      </a: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 preprint arXiv:2208.11970 (2022).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61A4B4-0177-9D5E-6F76-B8B85440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886"/>
            <a:ext cx="12192000" cy="495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91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0665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Diffusion Model - Forward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8073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29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controllable parameter (scheduling in DDPM)</a:t>
                </a:r>
              </a:p>
              <a:p>
                <a:pPr marL="342900" indent="-34290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Slightly adding noise, moving to standard Gaussian</a:t>
                </a: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29426"/>
              </a:xfrm>
              <a:prstGeom prst="rect">
                <a:avLst/>
              </a:prstGeom>
              <a:blipFill>
                <a:blip r:embed="rId2"/>
                <a:stretch>
                  <a:fillRect l="-554" b="-11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D09998-69F2-75BC-1A1B-33F48FBB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20400"/>
            <a:ext cx="12192000" cy="39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91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515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Diffusion Model - Backward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7968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https://cvpr2022-tutorial-diffusion-models.github.io/, https://youtu.be/_JQSMhqXw-4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C3163-0879-2FBD-5054-40371DC5C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12"/>
          <a:stretch/>
        </p:blipFill>
        <p:spPr>
          <a:xfrm>
            <a:off x="0" y="953261"/>
            <a:ext cx="12192000" cy="31139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9F3CDE-5112-0B0A-85FA-EEF9DA4F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23" y="4217009"/>
            <a:ext cx="9859751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75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Diffusion Model – Diffusion Process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6874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Luo, Calvin. "Understanding diffusion models: A unified perspective." </a:t>
                      </a:r>
                      <a:r>
                        <a:rPr kumimoji="1" lang="en-US" altLang="ko-KR" sz="16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arXiv</a:t>
                      </a: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 preprint arXiv:2208.11970 (2022).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VDM also maximizes ELBO  objective function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ELBO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7DC819-3714-7CC7-CF0A-39FA14EFB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446" y="2585297"/>
            <a:ext cx="5068007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27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390490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Diffusion Model – Diffusion Process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0216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Luo, Calvin. "Understanding diffusion models: A unified perspective." </a:t>
                      </a:r>
                      <a:r>
                        <a:rPr kumimoji="1" lang="en-US" altLang="ko-KR" sz="16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arXiv</a:t>
                      </a: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 preprint arXiv:2208.11970 (2022).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BAE8E2-A935-4DF6-1377-7D533A9B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5" y="971685"/>
            <a:ext cx="7597536" cy="49146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C44E5E-5771-5037-9021-B8ACD099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4" y="1330247"/>
            <a:ext cx="4319973" cy="7212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E85C33-98DB-71E9-3840-44CA8E48A86F}"/>
              </a:ext>
            </a:extLst>
          </p:cNvPr>
          <p:cNvSpPr txBox="1"/>
          <p:nvPr/>
        </p:nvSpPr>
        <p:spPr>
          <a:xfrm>
            <a:off x="8772871" y="863857"/>
            <a:ext cx="2743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By Bayes rule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823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1949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Latent Diffusion Models (Stable Diffusion)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138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E0C6064-14E9-B207-BF55-46F0809FC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4" y="749754"/>
            <a:ext cx="10991849" cy="5446412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Diffusion Model – Diffusion Process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65040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Luo, Calvin. "Understanding diffusion models: A unified perspective." </a:t>
                      </a:r>
                      <a:r>
                        <a:rPr kumimoji="1" lang="en-US" altLang="ko-KR" sz="16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arXiv</a:t>
                      </a: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 preprint arXiv:2208.11970 (2022).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506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E0C6064-14E9-B207-BF55-46F0809FC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97"/>
          <a:stretch/>
        </p:blipFill>
        <p:spPr>
          <a:xfrm>
            <a:off x="600074" y="923924"/>
            <a:ext cx="10991849" cy="985991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Diffusion Model – Diffusion Process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2419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Luo, Calvin. "Understanding diffusion models: A unified perspective." </a:t>
                      </a:r>
                      <a:r>
                        <a:rPr kumimoji="1" lang="en-US" altLang="ko-KR" sz="16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arXiv</a:t>
                      </a: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 preprint arXiv:2208.11970 (2022).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DF77B204-3F4F-05DE-7C8F-12E581438D5B}"/>
              </a:ext>
            </a:extLst>
          </p:cNvPr>
          <p:cNvSpPr txBox="1"/>
          <p:nvPr/>
        </p:nvSpPr>
        <p:spPr>
          <a:xfrm>
            <a:off x="1080000" y="1080000"/>
            <a:ext cx="10007100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Reconstuction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Term  same with VAE (Monte Carlo)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Prior-matching term  No trainable parameter, about zero by assumption</a:t>
            </a:r>
          </a:p>
          <a:p>
            <a:pPr marL="800100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Gaussian output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Denoising Matching Term  Distribution of </a:t>
            </a:r>
            <a:r>
              <a:rPr kumimoji="1" lang="en-US" altLang="ko-KR" sz="2000" b="1" dirty="0" err="1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Noiser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(q) and Denoiser(p)  match (by KL Divergence)</a:t>
            </a:r>
          </a:p>
        </p:txBody>
      </p:sp>
    </p:spTree>
    <p:extLst>
      <p:ext uri="{BB962C8B-B14F-4D97-AF65-F5344CB8AC3E}">
        <p14:creationId xmlns:p14="http://schemas.microsoft.com/office/powerpoint/2010/main" val="909670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5E0C6064-14E9-B207-BF55-46F0809FC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40" t="81897"/>
          <a:stretch/>
        </p:blipFill>
        <p:spPr>
          <a:xfrm>
            <a:off x="1190625" y="906053"/>
            <a:ext cx="5381623" cy="985991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57287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Diffusion Model – Parameterization (DDPM)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81720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Luo, Calvin. "Understanding diffusion models: A unified perspective." </a:t>
                      </a:r>
                      <a:r>
                        <a:rPr kumimoji="1" lang="en-US" altLang="ko-KR" sz="16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arXiv</a:t>
                      </a:r>
                      <a:r>
                        <a:rPr kumimoji="1" lang="en-US" altLang="ko-KR" sz="1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 preprint arXiv:2208.11970 (2022).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ED8DF5-6BA2-009C-FD64-342C44FE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2060547"/>
            <a:ext cx="10515600" cy="39968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4E188B-A302-264A-5F8D-6A6C0BB6535C}"/>
              </a:ext>
            </a:extLst>
          </p:cNvPr>
          <p:cNvSpPr/>
          <p:nvPr/>
        </p:nvSpPr>
        <p:spPr>
          <a:xfrm>
            <a:off x="1190625" y="5334000"/>
            <a:ext cx="5048251" cy="714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C6EBF0-764C-1C2A-5691-75255F500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5" y="903873"/>
            <a:ext cx="4905376" cy="17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9187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ELBO, Hierarchical VAE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Overview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Variational Diffusion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Parameterizing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rgbClr val="FF0000"/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Architecture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Conclusion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4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79585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Loss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45783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https://youtu.be/_JQSMhqXw-4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432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Simple loss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Remove prior matching term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Not training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Linear Noise Scheduling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=[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𝟏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𝟒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~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𝟎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.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𝟎𝟐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]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Latent variable is standard Gaussian</a:t>
                </a: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4326954"/>
              </a:xfrm>
              <a:prstGeom prst="rect">
                <a:avLst/>
              </a:prstGeom>
              <a:blipFill>
                <a:blip r:embed="rId2"/>
                <a:stretch>
                  <a:fillRect l="-525" b="-1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6CF873-0ACE-8014-347E-0FB191165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50" y="1079999"/>
            <a:ext cx="6801799" cy="866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CF55DD-2DC7-CDFB-A42B-718A9E712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410" y="4869760"/>
            <a:ext cx="5915851" cy="5334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F16309-2FE2-F48E-B947-15DFEB4C94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897"/>
          <a:stretch/>
        </p:blipFill>
        <p:spPr>
          <a:xfrm>
            <a:off x="533747" y="2037807"/>
            <a:ext cx="10991849" cy="98599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FC374C6-6CC5-3893-007C-29459BD24B19}"/>
              </a:ext>
            </a:extLst>
          </p:cNvPr>
          <p:cNvCxnSpPr/>
          <p:nvPr/>
        </p:nvCxnSpPr>
        <p:spPr>
          <a:xfrm flipH="1">
            <a:off x="4200525" y="1988240"/>
            <a:ext cx="1381125" cy="10004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623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D9E810D-8551-F996-652D-023B38DC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27" y="2217893"/>
            <a:ext cx="9278645" cy="962159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Loss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https://youtu.be/_JQSMhqXw-4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466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Modifying denoising matching term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Mean</a:t>
                </a:r>
                <a:r>
                  <a:rPr kumimoji="1"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&amp; Variance function</a:t>
                </a:r>
                <a:r>
                  <a:rPr kumimoji="1" lang="ko-KR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are trainable before DDPM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Only train mean function, variance as time dependent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constatnt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→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   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𝜮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→ 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̃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̃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acc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     (</m:t>
                    </m:r>
                    <m:acc>
                      <m:accPr>
                        <m:chr m:val="̅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𝒂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≔ </m:t>
                    </m:r>
                    <m:nary>
                      <m:naryPr>
                        <m:chr m:val="∏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𝜶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𝒔</m:t>
                            </m:r>
                          </m:sub>
                        </m:sSub>
                      </m:e>
                    </m:nary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4665444"/>
              </a:xfrm>
              <a:prstGeom prst="rect">
                <a:avLst/>
              </a:prstGeom>
              <a:blipFill>
                <a:blip r:embed="rId3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F16309-2FE2-F48E-B947-15DFEB4C9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897"/>
          <a:stretch/>
        </p:blipFill>
        <p:spPr>
          <a:xfrm>
            <a:off x="600075" y="845690"/>
            <a:ext cx="10991849" cy="98599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FC374C6-6CC5-3893-007C-29459BD24B19}"/>
              </a:ext>
            </a:extLst>
          </p:cNvPr>
          <p:cNvCxnSpPr/>
          <p:nvPr/>
        </p:nvCxnSpPr>
        <p:spPr>
          <a:xfrm flipH="1">
            <a:off x="4266853" y="796123"/>
            <a:ext cx="1381125" cy="100047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62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544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Only train mean function, variance as time dependent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constatnt</a:t>
                </a: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→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𝝁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   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𝜮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→ 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̃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̃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e>
                        </m:acc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acc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     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acc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≔ </m:t>
                        </m:r>
                        <m:nary>
                          <m:naryPr>
                            <m:chr m:val="∏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𝒔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𝒔</m:t>
                                </m:r>
                              </m:sub>
                            </m:sSub>
                          </m:e>
                        </m:nary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𝜶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𝝐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−</m:t>
                        </m:r>
                        <m:sSub>
                          <m:sSubPr>
                            <m:ctrlPr>
                              <a:rPr kumimoji="1" lang="en-US" altLang="ko-KR" sz="2000" b="1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R" sz="2000" b="1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𝒇𝒐𝒓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~</m:t>
                    </m:r>
                    <m:r>
                      <a:rPr kumimoji="1" lang="ko-KR" altLang="en-US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∵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 ≔</m:t>
                    </m:r>
                    <m:r>
                      <a:rPr kumimoji="1" lang="ko-KR" altLang="en-US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 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∙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𝑰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     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Noto Sans CJK KR Medium" panose="020B0600000000000000" pitchFamily="34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ko-KR" sz="20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𝒕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ko-KR" sz="20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𝒕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5449825"/>
              </a:xfrm>
              <a:prstGeom prst="rect">
                <a:avLst/>
              </a:prstGeo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Loss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https://youtu.be/_JQSMhqXw-4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623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Loss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76894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4663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𝜶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ko-KR" sz="20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𝒕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ko-KR" sz="20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𝒕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𝐋</m:t>
                        </m:r>
                      </m:e>
                      <m:sub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𝐬𝐢𝐦𝐩𝐥𝐞</m:t>
                        </m:r>
                      </m:sub>
                    </m:sSub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ko-KR" sz="20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𝒕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kumimoji="1" lang="en-US" altLang="ko-KR" sz="20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Wingdings" panose="05000000000000000000" pitchFamily="2" charset="2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ko-KR" sz="2000" b="1" i="1" smtClean="0">
                                                    <a:solidFill>
                                                      <a:schemeClr val="tx1">
                                                        <a:lumMod val="95000"/>
                                                        <a:lumOff val="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sym typeface="Wingdings" panose="05000000000000000000" pitchFamily="2" charset="2"/>
                                                  </a:rPr>
                                                  <m:t>𝒕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4663200"/>
              </a:xfrm>
              <a:prstGeom prst="rect">
                <a:avLst/>
              </a:prstGeo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F16309-2FE2-F48E-B947-15DFEB4C9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97"/>
          <a:stretch/>
        </p:blipFill>
        <p:spPr>
          <a:xfrm>
            <a:off x="533747" y="961770"/>
            <a:ext cx="10991849" cy="985991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248B27AE-A71D-1CF9-4F18-08DCC74872EA}"/>
              </a:ext>
            </a:extLst>
          </p:cNvPr>
          <p:cNvSpPr/>
          <p:nvPr/>
        </p:nvSpPr>
        <p:spPr>
          <a:xfrm>
            <a:off x="4055952" y="2027976"/>
            <a:ext cx="452674" cy="6609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6CAD617-F907-74DC-4294-D2DC881076E0}"/>
              </a:ext>
            </a:extLst>
          </p:cNvPr>
          <p:cNvSpPr/>
          <p:nvPr/>
        </p:nvSpPr>
        <p:spPr>
          <a:xfrm>
            <a:off x="4055952" y="3355819"/>
            <a:ext cx="452674" cy="10441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125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97478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424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10445596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algn="just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Implement using U-Net 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60377C-C37A-428F-14C5-4AA19B268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70"/>
          <a:stretch/>
        </p:blipFill>
        <p:spPr bwMode="auto">
          <a:xfrm>
            <a:off x="1462605" y="1332564"/>
            <a:ext cx="5486573" cy="96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FF6801-F4A9-0B8F-330B-66E0D7E3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05" y="3429000"/>
            <a:ext cx="7411770" cy="25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1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22685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Result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30305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0887A7-008E-A958-FCFE-13E170127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653" y="1014075"/>
            <a:ext cx="5858693" cy="48298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588153-AAA8-EE10-1E3E-5E1FD07BE83A}"/>
              </a:ext>
            </a:extLst>
          </p:cNvPr>
          <p:cNvSpPr/>
          <p:nvPr/>
        </p:nvSpPr>
        <p:spPr>
          <a:xfrm>
            <a:off x="3268299" y="5287221"/>
            <a:ext cx="5667469" cy="434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265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Latent Diffusion Models (Stable Diffusion)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524D5-DB6A-C6B5-4415-7479463C8263}"/>
              </a:ext>
            </a:extLst>
          </p:cNvPr>
          <p:cNvSpPr/>
          <p:nvPr/>
        </p:nvSpPr>
        <p:spPr>
          <a:xfrm>
            <a:off x="709743" y="2760185"/>
            <a:ext cx="574063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A51FC-FD52-7B86-5A0F-601C34A5D844}"/>
              </a:ext>
            </a:extLst>
          </p:cNvPr>
          <p:cNvSpPr/>
          <p:nvPr/>
        </p:nvSpPr>
        <p:spPr>
          <a:xfrm>
            <a:off x="8291846" y="2790706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35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Result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50122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375732-2F98-25A9-ED11-12580BAC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32" y="1514208"/>
            <a:ext cx="4058216" cy="38295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7283FB-0982-4876-22D3-C9E8D67F0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70" y="1933678"/>
            <a:ext cx="4544059" cy="3096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F3A8B-2AB9-BACB-A610-200FC959B48D}"/>
              </a:ext>
            </a:extLst>
          </p:cNvPr>
          <p:cNvSpPr txBox="1"/>
          <p:nvPr/>
        </p:nvSpPr>
        <p:spPr>
          <a:xfrm>
            <a:off x="1278414" y="355790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AFF796-91F9-89F5-C2F0-7FA3811C97E1}"/>
              </a:ext>
            </a:extLst>
          </p:cNvPr>
          <p:cNvSpPr txBox="1"/>
          <p:nvPr/>
        </p:nvSpPr>
        <p:spPr>
          <a:xfrm>
            <a:off x="1278414" y="3904378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4B12E-4425-A9C9-18A7-890ABF9E313F}"/>
              </a:ext>
            </a:extLst>
          </p:cNvPr>
          <p:cNvSpPr txBox="1"/>
          <p:nvPr/>
        </p:nvSpPr>
        <p:spPr>
          <a:xfrm>
            <a:off x="1278414" y="4614344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714F6-B040-7E72-BF86-13A5529CD472}"/>
              </a:ext>
            </a:extLst>
          </p:cNvPr>
          <p:cNvSpPr txBox="1"/>
          <p:nvPr/>
        </p:nvSpPr>
        <p:spPr>
          <a:xfrm>
            <a:off x="1278414" y="4951606"/>
            <a:ext cx="479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BB42F0CB-1A15-6730-67AA-5378CCFFF6CA}"/>
              </a:ext>
            </a:extLst>
          </p:cNvPr>
          <p:cNvSpPr/>
          <p:nvPr/>
        </p:nvSpPr>
        <p:spPr>
          <a:xfrm>
            <a:off x="1676400" y="3618967"/>
            <a:ext cx="239464" cy="26255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123E2D45-FD7F-6224-59D6-C5D89A772A84}"/>
              </a:ext>
            </a:extLst>
          </p:cNvPr>
          <p:cNvSpPr/>
          <p:nvPr/>
        </p:nvSpPr>
        <p:spPr>
          <a:xfrm>
            <a:off x="1676400" y="4685977"/>
            <a:ext cx="239464" cy="26255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79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10445596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Diffusion Model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DDPM  simple loss, easier training, high performance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Additional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DDIM  Eliminate Markov Chain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Score-based Model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Classifier Guidance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Latent diffusion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365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Conclusion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67348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747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2CE596-A854-4622-B7FA-E26AE408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39B188-537A-4BF3-8C47-2F47CD76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Latent Diffusion Models (Stable Diffusion)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524D5-DB6A-C6B5-4415-7479463C8263}"/>
              </a:ext>
            </a:extLst>
          </p:cNvPr>
          <p:cNvSpPr/>
          <p:nvPr/>
        </p:nvSpPr>
        <p:spPr>
          <a:xfrm>
            <a:off x="709743" y="2760185"/>
            <a:ext cx="574063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A51FC-FD52-7B86-5A0F-601C34A5D844}"/>
              </a:ext>
            </a:extLst>
          </p:cNvPr>
          <p:cNvSpPr/>
          <p:nvPr/>
        </p:nvSpPr>
        <p:spPr>
          <a:xfrm>
            <a:off x="8291846" y="2790706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D65B96-48C6-3737-2716-A41C1ECF6A51}"/>
              </a:ext>
            </a:extLst>
          </p:cNvPr>
          <p:cNvSpPr/>
          <p:nvPr/>
        </p:nvSpPr>
        <p:spPr>
          <a:xfrm>
            <a:off x="8295922" y="3265304"/>
            <a:ext cx="780358" cy="3184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74B2A-4226-1B3A-279A-5D1355632B60}"/>
              </a:ext>
            </a:extLst>
          </p:cNvPr>
          <p:cNvSpPr/>
          <p:nvPr/>
        </p:nvSpPr>
        <p:spPr>
          <a:xfrm>
            <a:off x="8631869" y="4156579"/>
            <a:ext cx="2558641" cy="5847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3C9DF2-F0A5-AB12-7A3D-213E0A230E76}"/>
              </a:ext>
            </a:extLst>
          </p:cNvPr>
          <p:cNvSpPr/>
          <p:nvPr/>
        </p:nvSpPr>
        <p:spPr>
          <a:xfrm>
            <a:off x="8629741" y="4875621"/>
            <a:ext cx="2558641" cy="5847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8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9288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https://cvpr2022-tutorial-diffusion-models.github.io/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Latent Diffusion Models (Stable Diffusion)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524D5-DB6A-C6B5-4415-7479463C8263}"/>
              </a:ext>
            </a:extLst>
          </p:cNvPr>
          <p:cNvSpPr/>
          <p:nvPr/>
        </p:nvSpPr>
        <p:spPr>
          <a:xfrm>
            <a:off x="709743" y="2760185"/>
            <a:ext cx="574063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A51FC-FD52-7B86-5A0F-601C34A5D844}"/>
              </a:ext>
            </a:extLst>
          </p:cNvPr>
          <p:cNvSpPr/>
          <p:nvPr/>
        </p:nvSpPr>
        <p:spPr>
          <a:xfrm>
            <a:off x="8291846" y="2790706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D65B96-48C6-3737-2716-A41C1ECF6A51}"/>
              </a:ext>
            </a:extLst>
          </p:cNvPr>
          <p:cNvSpPr/>
          <p:nvPr/>
        </p:nvSpPr>
        <p:spPr>
          <a:xfrm>
            <a:off x="8295922" y="3265304"/>
            <a:ext cx="780358" cy="3184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74B2A-4226-1B3A-279A-5D1355632B60}"/>
              </a:ext>
            </a:extLst>
          </p:cNvPr>
          <p:cNvSpPr/>
          <p:nvPr/>
        </p:nvSpPr>
        <p:spPr>
          <a:xfrm>
            <a:off x="8631869" y="4156579"/>
            <a:ext cx="2558641" cy="5847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3C9DF2-F0A5-AB12-7A3D-213E0A230E76}"/>
              </a:ext>
            </a:extLst>
          </p:cNvPr>
          <p:cNvSpPr/>
          <p:nvPr/>
        </p:nvSpPr>
        <p:spPr>
          <a:xfrm>
            <a:off x="8629741" y="4875621"/>
            <a:ext cx="2558641" cy="5847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A6694-163D-2638-ECDF-489473ADD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33" r="56308" b="902"/>
          <a:stretch/>
        </p:blipFill>
        <p:spPr>
          <a:xfrm>
            <a:off x="3377444" y="740639"/>
            <a:ext cx="4794866" cy="52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CJK KR Bold"/>
        <a:ea typeface="Noto Sans CJK KR Bold"/>
        <a:cs typeface=""/>
      </a:majorFont>
      <a:minorFont>
        <a:latin typeface="Noto Sans CJK KR Medium"/>
        <a:ea typeface="Noto Sans CJK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15885</TotalTime>
  <Words>2994</Words>
  <Application>Microsoft Office PowerPoint</Application>
  <PresentationFormat>와이드스크린</PresentationFormat>
  <Paragraphs>807</Paragraphs>
  <Slides>72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1" baseType="lpstr">
      <vt:lpstr>Kohinoor Devanagari</vt:lpstr>
      <vt:lpstr>Noto Sans CJK KR</vt:lpstr>
      <vt:lpstr>Noto Sans CJK KR Bold</vt:lpstr>
      <vt:lpstr>Noto Sans CJK KR Medium</vt:lpstr>
      <vt:lpstr>Noto Serif CJK KR Medium</vt:lpstr>
      <vt:lpstr>Arial</vt:lpstr>
      <vt:lpstr>Cambria Math</vt:lpstr>
      <vt:lpstr>Noto Serif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찬호</dc:creator>
  <cp:lastModifiedBy>박 찬호</cp:lastModifiedBy>
  <cp:revision>113</cp:revision>
  <dcterms:created xsi:type="dcterms:W3CDTF">2021-09-16T03:11:08Z</dcterms:created>
  <dcterms:modified xsi:type="dcterms:W3CDTF">2023-01-25T10:21:45Z</dcterms:modified>
</cp:coreProperties>
</file>